
<file path=[Content_Types].xml><?xml version="1.0" encoding="utf-8"?>
<Types xmlns="http://schemas.openxmlformats.org/package/2006/content-types">
  <Default Extension="emf" ContentType="image/x-emf"/>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10" r:id="rId3"/>
    <p:sldId id="312" r:id="rId4"/>
    <p:sldId id="258" r:id="rId5"/>
    <p:sldId id="311" r:id="rId6"/>
    <p:sldId id="270" r:id="rId7"/>
    <p:sldId id="265" r:id="rId8"/>
    <p:sldId id="278" r:id="rId9"/>
    <p:sldId id="281" r:id="rId10"/>
    <p:sldId id="279" r:id="rId11"/>
    <p:sldId id="282" r:id="rId12"/>
    <p:sldId id="283" r:id="rId13"/>
    <p:sldId id="293" r:id="rId14"/>
    <p:sldId id="284" r:id="rId15"/>
    <p:sldId id="289" r:id="rId16"/>
    <p:sldId id="295" r:id="rId17"/>
    <p:sldId id="296" r:id="rId18"/>
    <p:sldId id="288" r:id="rId19"/>
    <p:sldId id="292" r:id="rId20"/>
    <p:sldId id="291" r:id="rId21"/>
    <p:sldId id="300" r:id="rId22"/>
    <p:sldId id="306" r:id="rId23"/>
    <p:sldId id="298" r:id="rId24"/>
    <p:sldId id="305" r:id="rId25"/>
    <p:sldId id="304" r:id="rId26"/>
    <p:sldId id="302" r:id="rId27"/>
    <p:sldId id="297" r:id="rId28"/>
    <p:sldId id="290" r:id="rId29"/>
    <p:sldId id="307" r:id="rId30"/>
    <p:sldId id="309" r:id="rId31"/>
    <p:sldId id="308" r:id="rId32"/>
    <p:sldId id="280" r:id="rId33"/>
    <p:sldId id="285"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45"/>
    <p:restoredTop sz="85665"/>
  </p:normalViewPr>
  <p:slideViewPr>
    <p:cSldViewPr snapToGrid="0" snapToObjects="1">
      <p:cViewPr varScale="1">
        <p:scale>
          <a:sx n="106" d="100"/>
          <a:sy n="106" d="100"/>
        </p:scale>
        <p:origin x="216" y="21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0DBAA3-1C8C-2B41-BD05-07603F9575AD}" type="datetimeFigureOut">
              <a:rPr lang="en-US" smtClean="0"/>
              <a:t>7/13/22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2BD21-B2D5-CB4C-BAF4-855897635229}" type="slidenum">
              <a:rPr lang="en-US" smtClean="0"/>
              <a:t>‹#›</a:t>
            </a:fld>
            <a:endParaRPr lang="en-US" dirty="0"/>
          </a:p>
        </p:txBody>
      </p:sp>
    </p:spTree>
    <p:extLst>
      <p:ext uri="{BB962C8B-B14F-4D97-AF65-F5344CB8AC3E}">
        <p14:creationId xmlns:p14="http://schemas.microsoft.com/office/powerpoint/2010/main" val="3321725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644DCE-87E7-EA48-999F-35B108C96239}" type="slidenum">
              <a:rPr lang="en-US" smtClean="0"/>
              <a:t>8</a:t>
            </a:fld>
            <a:endParaRPr lang="en-US" dirty="0"/>
          </a:p>
        </p:txBody>
      </p:sp>
    </p:spTree>
    <p:extLst>
      <p:ext uri="{BB962C8B-B14F-4D97-AF65-F5344CB8AC3E}">
        <p14:creationId xmlns:p14="http://schemas.microsoft.com/office/powerpoint/2010/main" val="346547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17</a:t>
            </a:fld>
            <a:endParaRPr lang="en-US" dirty="0"/>
          </a:p>
        </p:txBody>
      </p:sp>
    </p:spTree>
    <p:extLst>
      <p:ext uri="{BB962C8B-B14F-4D97-AF65-F5344CB8AC3E}">
        <p14:creationId xmlns:p14="http://schemas.microsoft.com/office/powerpoint/2010/main" val="926200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18</a:t>
            </a:fld>
            <a:endParaRPr lang="en-US" dirty="0"/>
          </a:p>
        </p:txBody>
      </p:sp>
    </p:spTree>
    <p:extLst>
      <p:ext uri="{BB962C8B-B14F-4D97-AF65-F5344CB8AC3E}">
        <p14:creationId xmlns:p14="http://schemas.microsoft.com/office/powerpoint/2010/main" val="1348333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9D12BD21-B2D5-CB4C-BAF4-855897635229}" type="slidenum">
              <a:rPr lang="en-US" smtClean="0"/>
              <a:t>23</a:t>
            </a:fld>
            <a:endParaRPr lang="en-US" dirty="0"/>
          </a:p>
        </p:txBody>
      </p:sp>
    </p:spTree>
    <p:extLst>
      <p:ext uri="{BB962C8B-B14F-4D97-AF65-F5344CB8AC3E}">
        <p14:creationId xmlns:p14="http://schemas.microsoft.com/office/powerpoint/2010/main" val="2149586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func</a:t>
            </a:r>
            <a:r>
              <a:rPr lang="en-US" dirty="0"/>
              <a:t> of track length in terms of z? x-axis – (</a:t>
            </a:r>
            <a:r>
              <a:rPr lang="en-US" dirty="0" err="1"/>
              <a:t>start_z</a:t>
            </a:r>
            <a:r>
              <a:rPr lang="en-US" dirty="0"/>
              <a:t> – </a:t>
            </a:r>
            <a:r>
              <a:rPr lang="en-US" dirty="0" err="1"/>
              <a:t>end_z</a:t>
            </a:r>
            <a:r>
              <a:rPr lang="en-US" dirty="0"/>
              <a:t>)*abs (2m bins), y-axis – peak and </a:t>
            </a:r>
            <a:r>
              <a:rPr lang="en-US" dirty="0" err="1"/>
              <a:t>errorbars</a:t>
            </a:r>
            <a:r>
              <a:rPr lang="en-US" dirty="0"/>
              <a:t> (left width, right width)</a:t>
            </a:r>
          </a:p>
          <a:p>
            <a:r>
              <a:rPr lang="en-US" dirty="0"/>
              <a:t>3 colors – one for start, midpoint, and end? Or remove error bars and plot separately?</a:t>
            </a:r>
          </a:p>
          <a:p>
            <a:r>
              <a:rPr lang="en-US" dirty="0"/>
              <a:t>3 separate or side-by-side plots?</a:t>
            </a:r>
          </a:p>
        </p:txBody>
      </p:sp>
      <p:sp>
        <p:nvSpPr>
          <p:cNvPr id="4" name="Slide Number Placeholder 3"/>
          <p:cNvSpPr>
            <a:spLocks noGrp="1"/>
          </p:cNvSpPr>
          <p:nvPr>
            <p:ph type="sldNum" sz="quarter" idx="5"/>
          </p:nvPr>
        </p:nvSpPr>
        <p:spPr/>
        <p:txBody>
          <a:bodyPr/>
          <a:lstStyle/>
          <a:p>
            <a:fld id="{9D12BD21-B2D5-CB4C-BAF4-855897635229}" type="slidenum">
              <a:rPr lang="en-US" smtClean="0"/>
              <a:t>24</a:t>
            </a:fld>
            <a:endParaRPr lang="en-US" dirty="0"/>
          </a:p>
        </p:txBody>
      </p:sp>
    </p:spTree>
    <p:extLst>
      <p:ext uri="{BB962C8B-B14F-4D97-AF65-F5344CB8AC3E}">
        <p14:creationId xmlns:p14="http://schemas.microsoft.com/office/powerpoint/2010/main" val="523097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25</a:t>
            </a:fld>
            <a:endParaRPr lang="en-US" dirty="0"/>
          </a:p>
        </p:txBody>
      </p:sp>
    </p:spTree>
    <p:extLst>
      <p:ext uri="{BB962C8B-B14F-4D97-AF65-F5344CB8AC3E}">
        <p14:creationId xmlns:p14="http://schemas.microsoft.com/office/powerpoint/2010/main" val="207298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Replace!!</a:t>
            </a:r>
          </a:p>
        </p:txBody>
      </p:sp>
      <p:sp>
        <p:nvSpPr>
          <p:cNvPr id="4" name="Slide Number Placeholder 3"/>
          <p:cNvSpPr>
            <a:spLocks noGrp="1"/>
          </p:cNvSpPr>
          <p:nvPr>
            <p:ph type="sldNum" sz="quarter" idx="5"/>
          </p:nvPr>
        </p:nvSpPr>
        <p:spPr/>
        <p:txBody>
          <a:bodyPr/>
          <a:lstStyle/>
          <a:p>
            <a:fld id="{9D12BD21-B2D5-CB4C-BAF4-855897635229}" type="slidenum">
              <a:rPr lang="en-US" smtClean="0"/>
              <a:t>26</a:t>
            </a:fld>
            <a:endParaRPr lang="en-US" dirty="0"/>
          </a:p>
        </p:txBody>
      </p:sp>
    </p:spTree>
    <p:extLst>
      <p:ext uri="{BB962C8B-B14F-4D97-AF65-F5344CB8AC3E}">
        <p14:creationId xmlns:p14="http://schemas.microsoft.com/office/powerpoint/2010/main" val="423522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27</a:t>
            </a:fld>
            <a:endParaRPr lang="en-US" dirty="0"/>
          </a:p>
        </p:txBody>
      </p:sp>
    </p:spTree>
    <p:extLst>
      <p:ext uri="{BB962C8B-B14F-4D97-AF65-F5344CB8AC3E}">
        <p14:creationId xmlns:p14="http://schemas.microsoft.com/office/powerpoint/2010/main" val="262743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28</a:t>
            </a:fld>
            <a:endParaRPr lang="en-US" dirty="0"/>
          </a:p>
        </p:txBody>
      </p:sp>
    </p:spTree>
    <p:extLst>
      <p:ext uri="{BB962C8B-B14F-4D97-AF65-F5344CB8AC3E}">
        <p14:creationId xmlns:p14="http://schemas.microsoft.com/office/powerpoint/2010/main" val="276248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does energy algorithm come from? Might not be meaningful</a:t>
            </a:r>
          </a:p>
        </p:txBody>
      </p:sp>
      <p:sp>
        <p:nvSpPr>
          <p:cNvPr id="4" name="Slide Number Placeholder 3"/>
          <p:cNvSpPr>
            <a:spLocks noGrp="1"/>
          </p:cNvSpPr>
          <p:nvPr>
            <p:ph type="sldNum" sz="quarter" idx="5"/>
          </p:nvPr>
        </p:nvSpPr>
        <p:spPr/>
        <p:txBody>
          <a:bodyPr/>
          <a:lstStyle/>
          <a:p>
            <a:fld id="{9D12BD21-B2D5-CB4C-BAF4-855897635229}" type="slidenum">
              <a:rPr lang="en-US" smtClean="0"/>
              <a:t>32</a:t>
            </a:fld>
            <a:endParaRPr lang="en-US" dirty="0"/>
          </a:p>
        </p:txBody>
      </p:sp>
    </p:spTree>
    <p:extLst>
      <p:ext uri="{BB962C8B-B14F-4D97-AF65-F5344CB8AC3E}">
        <p14:creationId xmlns:p14="http://schemas.microsoft.com/office/powerpoint/2010/main" val="2251274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how many tracks</a:t>
            </a:r>
          </a:p>
          <a:p>
            <a:r>
              <a:rPr lang="en-US" dirty="0"/>
              <a:t>Vs other x coordinate?</a:t>
            </a:r>
          </a:p>
          <a:p>
            <a:r>
              <a:rPr lang="en-US" dirty="0"/>
              <a:t>Separate slides for each cryostat</a:t>
            </a:r>
          </a:p>
        </p:txBody>
      </p:sp>
      <p:sp>
        <p:nvSpPr>
          <p:cNvPr id="4" name="Slide Number Placeholder 3"/>
          <p:cNvSpPr>
            <a:spLocks noGrp="1"/>
          </p:cNvSpPr>
          <p:nvPr>
            <p:ph type="sldNum" sz="quarter" idx="5"/>
          </p:nvPr>
        </p:nvSpPr>
        <p:spPr/>
        <p:txBody>
          <a:bodyPr/>
          <a:lstStyle/>
          <a:p>
            <a:fld id="{9D12BD21-B2D5-CB4C-BAF4-855897635229}" type="slidenum">
              <a:rPr lang="en-US" smtClean="0"/>
              <a:t>33</a:t>
            </a:fld>
            <a:endParaRPr lang="en-US" dirty="0"/>
          </a:p>
        </p:txBody>
      </p:sp>
    </p:spTree>
    <p:extLst>
      <p:ext uri="{BB962C8B-B14F-4D97-AF65-F5344CB8AC3E}">
        <p14:creationId xmlns:p14="http://schemas.microsoft.com/office/powerpoint/2010/main" val="2560171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appears that he used the data from the West cryostat, which matches well albeit slight variations in the magnitude of the error bars, as he probably used a different method for these calculations</a:t>
            </a:r>
          </a:p>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9</a:t>
            </a:fld>
            <a:endParaRPr lang="en-US" dirty="0"/>
          </a:p>
        </p:txBody>
      </p:sp>
    </p:spTree>
    <p:extLst>
      <p:ext uri="{BB962C8B-B14F-4D97-AF65-F5344CB8AC3E}">
        <p14:creationId xmlns:p14="http://schemas.microsoft.com/office/powerpoint/2010/main" val="301268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10</a:t>
            </a:fld>
            <a:endParaRPr lang="en-US" dirty="0"/>
          </a:p>
        </p:txBody>
      </p:sp>
    </p:spTree>
    <p:extLst>
      <p:ext uri="{BB962C8B-B14F-4D97-AF65-F5344CB8AC3E}">
        <p14:creationId xmlns:p14="http://schemas.microsoft.com/office/powerpoint/2010/main" val="101911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Starting z-position varied from about -900 cm to 900 cm and appears to be roughly evenly distributed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sliding window setup should eliminate this issue.</a:t>
            </a:r>
          </a:p>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11</a:t>
            </a:fld>
            <a:endParaRPr lang="en-US" dirty="0"/>
          </a:p>
        </p:txBody>
      </p:sp>
    </p:spTree>
    <p:extLst>
      <p:ext uri="{BB962C8B-B14F-4D97-AF65-F5344CB8AC3E}">
        <p14:creationId xmlns:p14="http://schemas.microsoft.com/office/powerpoint/2010/main" val="212064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we want to know which side deposited energy on – don’t have that</a:t>
            </a:r>
          </a:p>
          <a:p>
            <a:r>
              <a:rPr lang="en-US" dirty="0"/>
              <a:t>Want track trajectories – don’t have that</a:t>
            </a:r>
          </a:p>
          <a:p>
            <a:r>
              <a:rPr lang="en-US" dirty="0"/>
              <a:t>This is the best proxy</a:t>
            </a:r>
          </a:p>
        </p:txBody>
      </p:sp>
      <p:sp>
        <p:nvSpPr>
          <p:cNvPr id="4" name="Slide Number Placeholder 3"/>
          <p:cNvSpPr>
            <a:spLocks noGrp="1"/>
          </p:cNvSpPr>
          <p:nvPr>
            <p:ph type="sldNum" sz="quarter" idx="5"/>
          </p:nvPr>
        </p:nvSpPr>
        <p:spPr/>
        <p:txBody>
          <a:bodyPr/>
          <a:lstStyle/>
          <a:p>
            <a:fld id="{9D12BD21-B2D5-CB4C-BAF4-855897635229}" type="slidenum">
              <a:rPr lang="en-US" smtClean="0"/>
              <a:t>12</a:t>
            </a:fld>
            <a:endParaRPr lang="en-US" dirty="0"/>
          </a:p>
        </p:txBody>
      </p:sp>
    </p:spTree>
    <p:extLst>
      <p:ext uri="{BB962C8B-B14F-4D97-AF65-F5344CB8AC3E}">
        <p14:creationId xmlns:p14="http://schemas.microsoft.com/office/powerpoint/2010/main" val="70244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was a sharp drop in the number of tracks that start and end at x=210 cm for the West cryostat and x=-210 cm for the East cryostat which indicates that this is the x-position of the cathode</a:t>
            </a:r>
          </a:p>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13</a:t>
            </a:fld>
            <a:endParaRPr lang="en-US" dirty="0"/>
          </a:p>
        </p:txBody>
      </p:sp>
    </p:spTree>
    <p:extLst>
      <p:ext uri="{BB962C8B-B14F-4D97-AF65-F5344CB8AC3E}">
        <p14:creationId xmlns:p14="http://schemas.microsoft.com/office/powerpoint/2010/main" val="4103463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Transpose table, -1, 0, 1</a:t>
            </a:r>
          </a:p>
        </p:txBody>
      </p:sp>
      <p:sp>
        <p:nvSpPr>
          <p:cNvPr id="4" name="Slide Number Placeholder 3"/>
          <p:cNvSpPr>
            <a:spLocks noGrp="1"/>
          </p:cNvSpPr>
          <p:nvPr>
            <p:ph type="sldNum" sz="quarter" idx="5"/>
          </p:nvPr>
        </p:nvSpPr>
        <p:spPr/>
        <p:txBody>
          <a:bodyPr/>
          <a:lstStyle/>
          <a:p>
            <a:fld id="{9D12BD21-B2D5-CB4C-BAF4-855897635229}" type="slidenum">
              <a:rPr lang="en-US" smtClean="0"/>
              <a:t>14</a:t>
            </a:fld>
            <a:endParaRPr lang="en-US" dirty="0"/>
          </a:p>
        </p:txBody>
      </p:sp>
    </p:spTree>
    <p:extLst>
      <p:ext uri="{BB962C8B-B14F-4D97-AF65-F5344CB8AC3E}">
        <p14:creationId xmlns:p14="http://schemas.microsoft.com/office/powerpoint/2010/main" val="1026566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15</a:t>
            </a:fld>
            <a:endParaRPr lang="en-US" dirty="0"/>
          </a:p>
        </p:txBody>
      </p:sp>
    </p:spTree>
    <p:extLst>
      <p:ext uri="{BB962C8B-B14F-4D97-AF65-F5344CB8AC3E}">
        <p14:creationId xmlns:p14="http://schemas.microsoft.com/office/powerpoint/2010/main" val="280159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2BD21-B2D5-CB4C-BAF4-855897635229}" type="slidenum">
              <a:rPr lang="en-US" smtClean="0"/>
              <a:t>16</a:t>
            </a:fld>
            <a:endParaRPr lang="en-US" dirty="0"/>
          </a:p>
        </p:txBody>
      </p:sp>
    </p:spTree>
    <p:extLst>
      <p:ext uri="{BB962C8B-B14F-4D97-AF65-F5344CB8AC3E}">
        <p14:creationId xmlns:p14="http://schemas.microsoft.com/office/powerpoint/2010/main" val="68068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736B-0A8C-31B5-2CB2-5E487ADCF1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6B59F0-F45C-16E2-87A4-9124D24D84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3CF371-12FB-41F8-BDDB-0CE1ABFA6A17}"/>
              </a:ext>
            </a:extLst>
          </p:cNvPr>
          <p:cNvSpPr>
            <a:spLocks noGrp="1"/>
          </p:cNvSpPr>
          <p:nvPr>
            <p:ph type="dt" sz="half" idx="10"/>
          </p:nvPr>
        </p:nvSpPr>
        <p:spPr/>
        <p:txBody>
          <a:bodyPr/>
          <a:lstStyle/>
          <a:p>
            <a:fld id="{0F2E1CB8-F34C-8144-BD52-D6A752DDB2FA}" type="datetime1">
              <a:rPr lang="en-US" smtClean="0"/>
              <a:t>7/13/22</a:t>
            </a:fld>
            <a:endParaRPr lang="en-US" dirty="0"/>
          </a:p>
        </p:txBody>
      </p:sp>
      <p:sp>
        <p:nvSpPr>
          <p:cNvPr id="5" name="Footer Placeholder 4">
            <a:extLst>
              <a:ext uri="{FF2B5EF4-FFF2-40B4-BE49-F238E27FC236}">
                <a16:creationId xmlns:a16="http://schemas.microsoft.com/office/drawing/2014/main" id="{20ED9D8C-3434-77DE-3561-CDFB665B3B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6EEC47-A10B-E3AF-3E7B-21B7061BE26F}"/>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2534704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9AB1-941D-55C4-2C40-017A624616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EB34F-832D-E00A-91B9-737E01415A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6B811-FAB1-6298-63FB-2901ACCEC196}"/>
              </a:ext>
            </a:extLst>
          </p:cNvPr>
          <p:cNvSpPr>
            <a:spLocks noGrp="1"/>
          </p:cNvSpPr>
          <p:nvPr>
            <p:ph type="dt" sz="half" idx="10"/>
          </p:nvPr>
        </p:nvSpPr>
        <p:spPr/>
        <p:txBody>
          <a:bodyPr/>
          <a:lstStyle/>
          <a:p>
            <a:fld id="{DC22EB16-281B-004F-99CC-F7F73DE1CF81}" type="datetime1">
              <a:rPr lang="en-US" smtClean="0"/>
              <a:t>7/13/22</a:t>
            </a:fld>
            <a:endParaRPr lang="en-US" dirty="0"/>
          </a:p>
        </p:txBody>
      </p:sp>
      <p:sp>
        <p:nvSpPr>
          <p:cNvPr id="5" name="Footer Placeholder 4">
            <a:extLst>
              <a:ext uri="{FF2B5EF4-FFF2-40B4-BE49-F238E27FC236}">
                <a16:creationId xmlns:a16="http://schemas.microsoft.com/office/drawing/2014/main" id="{39F5B5AB-C51F-CF7F-3F17-890CBCE999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D48ECF-F692-1A88-FD75-4A4730686056}"/>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4284683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C6544A-0F72-A620-6419-F8B41CB3B6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347AD3-9BED-F7B6-34DD-351C0DB5B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F9767-335B-CEF5-4F27-4731CA870D01}"/>
              </a:ext>
            </a:extLst>
          </p:cNvPr>
          <p:cNvSpPr>
            <a:spLocks noGrp="1"/>
          </p:cNvSpPr>
          <p:nvPr>
            <p:ph type="dt" sz="half" idx="10"/>
          </p:nvPr>
        </p:nvSpPr>
        <p:spPr/>
        <p:txBody>
          <a:bodyPr/>
          <a:lstStyle/>
          <a:p>
            <a:fld id="{A62F5976-9FED-984B-B94D-E4808D339F8B}" type="datetime1">
              <a:rPr lang="en-US" smtClean="0"/>
              <a:t>7/13/22</a:t>
            </a:fld>
            <a:endParaRPr lang="en-US" dirty="0"/>
          </a:p>
        </p:txBody>
      </p:sp>
      <p:sp>
        <p:nvSpPr>
          <p:cNvPr id="5" name="Footer Placeholder 4">
            <a:extLst>
              <a:ext uri="{FF2B5EF4-FFF2-40B4-BE49-F238E27FC236}">
                <a16:creationId xmlns:a16="http://schemas.microsoft.com/office/drawing/2014/main" id="{5A1B940C-3455-10A2-C7C7-FDB06BD5E8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48D0A1-9FEF-B34C-3E14-C4B8D20CECC8}"/>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122490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1ECB-15CC-C91B-435D-688A073F5D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2E14EE-936F-23CE-DB4D-21C5A18A49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F6EF7-1BE5-C66A-DAE4-9EAD82EA20DC}"/>
              </a:ext>
            </a:extLst>
          </p:cNvPr>
          <p:cNvSpPr>
            <a:spLocks noGrp="1"/>
          </p:cNvSpPr>
          <p:nvPr>
            <p:ph type="dt" sz="half" idx="10"/>
          </p:nvPr>
        </p:nvSpPr>
        <p:spPr/>
        <p:txBody>
          <a:bodyPr/>
          <a:lstStyle/>
          <a:p>
            <a:fld id="{4B1477BB-9FD6-6749-A6A2-E740790B2890}" type="datetime1">
              <a:rPr lang="en-US" smtClean="0"/>
              <a:t>7/13/22</a:t>
            </a:fld>
            <a:endParaRPr lang="en-US" dirty="0"/>
          </a:p>
        </p:txBody>
      </p:sp>
      <p:sp>
        <p:nvSpPr>
          <p:cNvPr id="5" name="Footer Placeholder 4">
            <a:extLst>
              <a:ext uri="{FF2B5EF4-FFF2-40B4-BE49-F238E27FC236}">
                <a16:creationId xmlns:a16="http://schemas.microsoft.com/office/drawing/2014/main" id="{E58F8F09-E1DB-5A29-1658-EA82D388CA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AF96AC-83A1-D946-7EF6-3D84C1170C48}"/>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2157643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B60E-F276-9C5C-CFB4-8948367F65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D30A1C-2235-C93D-7559-CAE6AE3EB4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273A5D-66E4-4534-B7C7-FF612854EEEA}"/>
              </a:ext>
            </a:extLst>
          </p:cNvPr>
          <p:cNvSpPr>
            <a:spLocks noGrp="1"/>
          </p:cNvSpPr>
          <p:nvPr>
            <p:ph type="dt" sz="half" idx="10"/>
          </p:nvPr>
        </p:nvSpPr>
        <p:spPr/>
        <p:txBody>
          <a:bodyPr/>
          <a:lstStyle/>
          <a:p>
            <a:fld id="{742A9674-FDA5-1849-83BF-BD719CD4C168}" type="datetime1">
              <a:rPr lang="en-US" smtClean="0"/>
              <a:t>7/13/22</a:t>
            </a:fld>
            <a:endParaRPr lang="en-US" dirty="0"/>
          </a:p>
        </p:txBody>
      </p:sp>
      <p:sp>
        <p:nvSpPr>
          <p:cNvPr id="5" name="Footer Placeholder 4">
            <a:extLst>
              <a:ext uri="{FF2B5EF4-FFF2-40B4-BE49-F238E27FC236}">
                <a16:creationId xmlns:a16="http://schemas.microsoft.com/office/drawing/2014/main" id="{E495A10B-10EE-54EA-8F70-5F4FB4BC29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87DF88-5144-A80A-042E-13034682678D}"/>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663784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4CBE-27EC-D8EB-2D64-A6C088AB1F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45FC-59A9-C441-47E6-911F9979FF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9B7FFD-BAC3-3891-74B3-D984349C00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6A223-C25A-182E-8270-64A19E35E936}"/>
              </a:ext>
            </a:extLst>
          </p:cNvPr>
          <p:cNvSpPr>
            <a:spLocks noGrp="1"/>
          </p:cNvSpPr>
          <p:nvPr>
            <p:ph type="dt" sz="half" idx="10"/>
          </p:nvPr>
        </p:nvSpPr>
        <p:spPr/>
        <p:txBody>
          <a:bodyPr/>
          <a:lstStyle/>
          <a:p>
            <a:fld id="{F1AAD960-E5F7-A748-BD13-AD1918466DCC}" type="datetime1">
              <a:rPr lang="en-US" smtClean="0"/>
              <a:t>7/13/22</a:t>
            </a:fld>
            <a:endParaRPr lang="en-US" dirty="0"/>
          </a:p>
        </p:txBody>
      </p:sp>
      <p:sp>
        <p:nvSpPr>
          <p:cNvPr id="6" name="Footer Placeholder 5">
            <a:extLst>
              <a:ext uri="{FF2B5EF4-FFF2-40B4-BE49-F238E27FC236}">
                <a16:creationId xmlns:a16="http://schemas.microsoft.com/office/drawing/2014/main" id="{14F79284-2A2C-BED9-6A12-2A629DF975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4F4B9A-AF5B-DAA7-DBC6-185C0105DBB0}"/>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384605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E2D4-A78C-BBE5-D983-7E196D4601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309F63-7884-0212-D62F-1031AEC900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2B7891-5FCA-6C81-D423-CE358F492B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B37D47-FC43-9435-2524-98E71064C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E01BD-A89F-C681-4005-2660CE58A0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C7A3D-886D-21AE-4D9F-8BDC59821112}"/>
              </a:ext>
            </a:extLst>
          </p:cNvPr>
          <p:cNvSpPr>
            <a:spLocks noGrp="1"/>
          </p:cNvSpPr>
          <p:nvPr>
            <p:ph type="dt" sz="half" idx="10"/>
          </p:nvPr>
        </p:nvSpPr>
        <p:spPr/>
        <p:txBody>
          <a:bodyPr/>
          <a:lstStyle/>
          <a:p>
            <a:fld id="{28DF1558-5637-424A-B10D-0BB5DE2A1A6F}" type="datetime1">
              <a:rPr lang="en-US" smtClean="0"/>
              <a:t>7/13/22</a:t>
            </a:fld>
            <a:endParaRPr lang="en-US" dirty="0"/>
          </a:p>
        </p:txBody>
      </p:sp>
      <p:sp>
        <p:nvSpPr>
          <p:cNvPr id="8" name="Footer Placeholder 7">
            <a:extLst>
              <a:ext uri="{FF2B5EF4-FFF2-40B4-BE49-F238E27FC236}">
                <a16:creationId xmlns:a16="http://schemas.microsoft.com/office/drawing/2014/main" id="{B5D45703-7985-EE21-8E25-02E25E83023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5FBA361-0BA7-83F2-E652-7DFC6CF5262E}"/>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1566706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8711-8A8D-2354-E293-3B5D24A391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368EFE-23CF-0A2C-BABE-1B7E8A8A79F2}"/>
              </a:ext>
            </a:extLst>
          </p:cNvPr>
          <p:cNvSpPr>
            <a:spLocks noGrp="1"/>
          </p:cNvSpPr>
          <p:nvPr>
            <p:ph type="dt" sz="half" idx="10"/>
          </p:nvPr>
        </p:nvSpPr>
        <p:spPr/>
        <p:txBody>
          <a:bodyPr/>
          <a:lstStyle/>
          <a:p>
            <a:fld id="{8CFB7431-8E08-8D45-8F02-126EA0B4DBA9}" type="datetime1">
              <a:rPr lang="en-US" smtClean="0"/>
              <a:t>7/13/22</a:t>
            </a:fld>
            <a:endParaRPr lang="en-US" dirty="0"/>
          </a:p>
        </p:txBody>
      </p:sp>
      <p:sp>
        <p:nvSpPr>
          <p:cNvPr id="4" name="Footer Placeholder 3">
            <a:extLst>
              <a:ext uri="{FF2B5EF4-FFF2-40B4-BE49-F238E27FC236}">
                <a16:creationId xmlns:a16="http://schemas.microsoft.com/office/drawing/2014/main" id="{A0B6173F-0991-2D38-20CC-805AC07ABD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F835351-FDD3-7DB3-E193-08FA41046652}"/>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3199720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D1E8D1-A731-AE8D-CE4D-03DEC63F80C6}"/>
              </a:ext>
            </a:extLst>
          </p:cNvPr>
          <p:cNvSpPr>
            <a:spLocks noGrp="1"/>
          </p:cNvSpPr>
          <p:nvPr>
            <p:ph type="dt" sz="half" idx="10"/>
          </p:nvPr>
        </p:nvSpPr>
        <p:spPr/>
        <p:txBody>
          <a:bodyPr/>
          <a:lstStyle/>
          <a:p>
            <a:fld id="{ED11E25D-FA2C-D043-9CB6-2C7F113D0CCD}" type="datetime1">
              <a:rPr lang="en-US" smtClean="0"/>
              <a:t>7/13/22</a:t>
            </a:fld>
            <a:endParaRPr lang="en-US" dirty="0"/>
          </a:p>
        </p:txBody>
      </p:sp>
      <p:sp>
        <p:nvSpPr>
          <p:cNvPr id="3" name="Footer Placeholder 2">
            <a:extLst>
              <a:ext uri="{FF2B5EF4-FFF2-40B4-BE49-F238E27FC236}">
                <a16:creationId xmlns:a16="http://schemas.microsoft.com/office/drawing/2014/main" id="{F35D5E86-CA84-446C-1010-81DFA1B282D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E1DF9B0-1418-D675-F78D-BCE3A99D257E}"/>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1980924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0B5B-F734-494F-25BA-951AB492B9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993085-2414-F062-1C2B-4AF5BF00A0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D519CA-8ADA-E4E9-764B-C282EBE0E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03487B-1F85-B893-B0C2-EE14525FA4F7}"/>
              </a:ext>
            </a:extLst>
          </p:cNvPr>
          <p:cNvSpPr>
            <a:spLocks noGrp="1"/>
          </p:cNvSpPr>
          <p:nvPr>
            <p:ph type="dt" sz="half" idx="10"/>
          </p:nvPr>
        </p:nvSpPr>
        <p:spPr/>
        <p:txBody>
          <a:bodyPr/>
          <a:lstStyle/>
          <a:p>
            <a:fld id="{ADE79C59-A7ED-F547-84D7-5D6659F779DE}" type="datetime1">
              <a:rPr lang="en-US" smtClean="0"/>
              <a:t>7/13/22</a:t>
            </a:fld>
            <a:endParaRPr lang="en-US" dirty="0"/>
          </a:p>
        </p:txBody>
      </p:sp>
      <p:sp>
        <p:nvSpPr>
          <p:cNvPr id="6" name="Footer Placeholder 5">
            <a:extLst>
              <a:ext uri="{FF2B5EF4-FFF2-40B4-BE49-F238E27FC236}">
                <a16:creationId xmlns:a16="http://schemas.microsoft.com/office/drawing/2014/main" id="{E41A9D56-2AD6-5099-C83E-BD71C85F70E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8505709-D9E8-63C5-DBA2-3EE018D70CE9}"/>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1001307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9D5EB-B71F-F973-47C2-A879DE3AE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8017E-1ED8-76F8-2F49-060C37F082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73049BD-CF20-0084-AD45-9B5417B16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3A0C23-98F6-DD14-47F8-94EF147F4578}"/>
              </a:ext>
            </a:extLst>
          </p:cNvPr>
          <p:cNvSpPr>
            <a:spLocks noGrp="1"/>
          </p:cNvSpPr>
          <p:nvPr>
            <p:ph type="dt" sz="half" idx="10"/>
          </p:nvPr>
        </p:nvSpPr>
        <p:spPr/>
        <p:txBody>
          <a:bodyPr/>
          <a:lstStyle/>
          <a:p>
            <a:fld id="{6033E935-4200-5041-8506-897B56C3FFC0}" type="datetime1">
              <a:rPr lang="en-US" smtClean="0"/>
              <a:t>7/13/22</a:t>
            </a:fld>
            <a:endParaRPr lang="en-US" dirty="0"/>
          </a:p>
        </p:txBody>
      </p:sp>
      <p:sp>
        <p:nvSpPr>
          <p:cNvPr id="6" name="Footer Placeholder 5">
            <a:extLst>
              <a:ext uri="{FF2B5EF4-FFF2-40B4-BE49-F238E27FC236}">
                <a16:creationId xmlns:a16="http://schemas.microsoft.com/office/drawing/2014/main" id="{7C8C8C88-59D2-3C3F-5823-79DE1CE64B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EB3D38-845B-23AC-CFD5-4FBDDCBFF4F5}"/>
              </a:ext>
            </a:extLst>
          </p:cNvPr>
          <p:cNvSpPr>
            <a:spLocks noGrp="1"/>
          </p:cNvSpPr>
          <p:nvPr>
            <p:ph type="sldNum" sz="quarter" idx="12"/>
          </p:nvPr>
        </p:nvSpPr>
        <p:spPr/>
        <p:txBody>
          <a:bodyPr/>
          <a:lstStyle/>
          <a:p>
            <a:fld id="{3C42EEBA-2012-6844-9078-D8C4990BCEAD}" type="slidenum">
              <a:rPr lang="en-US" smtClean="0"/>
              <a:t>‹#›</a:t>
            </a:fld>
            <a:endParaRPr lang="en-US" dirty="0"/>
          </a:p>
        </p:txBody>
      </p:sp>
    </p:spTree>
    <p:extLst>
      <p:ext uri="{BB962C8B-B14F-4D97-AF65-F5344CB8AC3E}">
        <p14:creationId xmlns:p14="http://schemas.microsoft.com/office/powerpoint/2010/main" val="340430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984EBA-E36A-357D-EA10-463906ED1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DA402C-9C57-8DFA-5C70-B313AA263D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21827-2C61-94E3-E4A8-82523F4545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C87B1-8E77-634A-9B71-C6A3677D0AE5}" type="datetime1">
              <a:rPr lang="en-US" smtClean="0"/>
              <a:t>7/13/22</a:t>
            </a:fld>
            <a:endParaRPr lang="en-US" dirty="0"/>
          </a:p>
        </p:txBody>
      </p:sp>
      <p:sp>
        <p:nvSpPr>
          <p:cNvPr id="5" name="Footer Placeholder 4">
            <a:extLst>
              <a:ext uri="{FF2B5EF4-FFF2-40B4-BE49-F238E27FC236}">
                <a16:creationId xmlns:a16="http://schemas.microsoft.com/office/drawing/2014/main" id="{B30AF153-7083-8D92-EA1C-BAC7907504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B80D102-CB18-94F9-D3C0-596B22BE1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2EEBA-2012-6844-9078-D8C4990BCEAD}" type="slidenum">
              <a:rPr lang="en-US" smtClean="0"/>
              <a:t>‹#›</a:t>
            </a:fld>
            <a:endParaRPr lang="en-US" dirty="0"/>
          </a:p>
        </p:txBody>
      </p:sp>
    </p:spTree>
    <p:extLst>
      <p:ext uri="{BB962C8B-B14F-4D97-AF65-F5344CB8AC3E}">
        <p14:creationId xmlns:p14="http://schemas.microsoft.com/office/powerpoint/2010/main" val="180183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8.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d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df"/></Relationships>
</file>

<file path=ppt/slides/_rels/slide3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image" Target="../media/image6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25DC-E072-C8A9-9161-B2A774F92EFF}"/>
              </a:ext>
            </a:extLst>
          </p:cNvPr>
          <p:cNvSpPr>
            <a:spLocks noGrp="1"/>
          </p:cNvSpPr>
          <p:nvPr>
            <p:ph type="ctrTitle"/>
          </p:nvPr>
        </p:nvSpPr>
        <p:spPr/>
        <p:txBody>
          <a:bodyPr>
            <a:normAutofit/>
          </a:bodyPr>
          <a:lstStyle/>
          <a:p>
            <a:r>
              <a:rPr lang="en-US" dirty="0"/>
              <a:t>Summer Progress Report:</a:t>
            </a:r>
            <a:br>
              <a:rPr lang="en-US" dirty="0"/>
            </a:br>
            <a:r>
              <a:rPr lang="en-US" dirty="0"/>
              <a:t>Trigger Efficiency Analysis</a:t>
            </a:r>
          </a:p>
        </p:txBody>
      </p:sp>
      <p:sp>
        <p:nvSpPr>
          <p:cNvPr id="3" name="Subtitle 2">
            <a:extLst>
              <a:ext uri="{FF2B5EF4-FFF2-40B4-BE49-F238E27FC236}">
                <a16:creationId xmlns:a16="http://schemas.microsoft.com/office/drawing/2014/main" id="{2BEC88DC-3EC9-9936-85DD-78C9EB1C334D}"/>
              </a:ext>
            </a:extLst>
          </p:cNvPr>
          <p:cNvSpPr>
            <a:spLocks noGrp="1"/>
          </p:cNvSpPr>
          <p:nvPr>
            <p:ph type="subTitle" idx="1"/>
          </p:nvPr>
        </p:nvSpPr>
        <p:spPr>
          <a:xfrm>
            <a:off x="1524000" y="3602037"/>
            <a:ext cx="9144000" cy="2387600"/>
          </a:xfrm>
        </p:spPr>
        <p:txBody>
          <a:bodyPr>
            <a:normAutofit/>
          </a:bodyPr>
          <a:lstStyle/>
          <a:p>
            <a:r>
              <a:rPr lang="en-US" dirty="0"/>
              <a:t>ICARUS Data-Driven Trigger Efficiency Measurement</a:t>
            </a:r>
          </a:p>
          <a:p>
            <a:endParaRPr lang="en-US" dirty="0"/>
          </a:p>
          <a:p>
            <a:r>
              <a:rPr lang="en-US" dirty="0"/>
              <a:t>Tanvi Krishnan</a:t>
            </a:r>
          </a:p>
          <a:p>
            <a:r>
              <a:rPr lang="en-US" dirty="0"/>
              <a:t>Mentor: Gianluca Petrillo</a:t>
            </a:r>
          </a:p>
          <a:p>
            <a:r>
              <a:rPr lang="en-US" dirty="0"/>
              <a:t>SLAC SULI Intern 2022</a:t>
            </a:r>
          </a:p>
        </p:txBody>
      </p:sp>
      <p:sp>
        <p:nvSpPr>
          <p:cNvPr id="4" name="Slide Number Placeholder 3">
            <a:extLst>
              <a:ext uri="{FF2B5EF4-FFF2-40B4-BE49-F238E27FC236}">
                <a16:creationId xmlns:a16="http://schemas.microsoft.com/office/drawing/2014/main" id="{C619A6C1-77B5-ED1A-ADA5-CE86568599AA}"/>
              </a:ext>
            </a:extLst>
          </p:cNvPr>
          <p:cNvSpPr>
            <a:spLocks noGrp="1"/>
          </p:cNvSpPr>
          <p:nvPr>
            <p:ph type="sldNum" sz="quarter" idx="12"/>
          </p:nvPr>
        </p:nvSpPr>
        <p:spPr/>
        <p:txBody>
          <a:bodyPr/>
          <a:lstStyle/>
          <a:p>
            <a:fld id="{3C42EEBA-2012-6844-9078-D8C4990BCEAD}" type="slidenum">
              <a:rPr lang="en-US" smtClean="0"/>
              <a:t>1</a:t>
            </a:fld>
            <a:endParaRPr lang="en-US" dirty="0"/>
          </a:p>
        </p:txBody>
      </p:sp>
    </p:spTree>
    <p:extLst>
      <p:ext uri="{BB962C8B-B14F-4D97-AF65-F5344CB8AC3E}">
        <p14:creationId xmlns:p14="http://schemas.microsoft.com/office/powerpoint/2010/main" val="85016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DFAF4-AC60-C912-BAAB-5B1445590659}"/>
              </a:ext>
            </a:extLst>
          </p:cNvPr>
          <p:cNvPicPr>
            <a:picLocks noChangeAspect="1"/>
          </p:cNvPicPr>
          <p:nvPr/>
        </p:nvPicPr>
        <p:blipFill>
          <a:blip r:embed="rId3"/>
          <a:stretch>
            <a:fillRect/>
          </a:stretch>
        </p:blipFill>
        <p:spPr>
          <a:xfrm>
            <a:off x="885844" y="1666236"/>
            <a:ext cx="5092444" cy="5046400"/>
          </a:xfrm>
          <a:prstGeom prst="rect">
            <a:avLst/>
          </a:prstGeom>
        </p:spPr>
      </p:pic>
      <p:pic>
        <p:nvPicPr>
          <p:cNvPr id="11" name="Picture 10">
            <a:extLst>
              <a:ext uri="{FF2B5EF4-FFF2-40B4-BE49-F238E27FC236}">
                <a16:creationId xmlns:a16="http://schemas.microsoft.com/office/drawing/2014/main" id="{F453E093-049D-EA5A-CDEF-20BFB001AD94}"/>
              </a:ext>
            </a:extLst>
          </p:cNvPr>
          <p:cNvPicPr>
            <a:picLocks noChangeAspect="1"/>
          </p:cNvPicPr>
          <p:nvPr/>
        </p:nvPicPr>
        <p:blipFill>
          <a:blip r:embed="rId4"/>
          <a:stretch>
            <a:fillRect/>
          </a:stretch>
        </p:blipFill>
        <p:spPr>
          <a:xfrm>
            <a:off x="6079579" y="1666236"/>
            <a:ext cx="5120070" cy="5046400"/>
          </a:xfrm>
          <a:prstGeom prst="rect">
            <a:avLst/>
          </a:prstGeom>
        </p:spPr>
      </p:pic>
      <p:sp>
        <p:nvSpPr>
          <p:cNvPr id="4" name="Title 13">
            <a:extLst>
              <a:ext uri="{FF2B5EF4-FFF2-40B4-BE49-F238E27FC236}">
                <a16:creationId xmlns:a16="http://schemas.microsoft.com/office/drawing/2014/main" id="{C5556B83-03EF-E54F-D499-792B00F39F5A}"/>
              </a:ext>
            </a:extLst>
          </p:cNvPr>
          <p:cNvSpPr txBox="1">
            <a:spLocks/>
          </p:cNvSpPr>
          <p:nvPr/>
        </p:nvSpPr>
        <p:spPr>
          <a:xfrm>
            <a:off x="838200" y="829230"/>
            <a:ext cx="10515600" cy="86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dirty="0"/>
              <a:t>In both cryostats there’s a drop in efficiency of the emulated triggers for track lengths around 200-240 cm </a:t>
            </a:r>
          </a:p>
        </p:txBody>
      </p:sp>
      <p:sp>
        <p:nvSpPr>
          <p:cNvPr id="9" name="Slide Number Placeholder 8">
            <a:extLst>
              <a:ext uri="{FF2B5EF4-FFF2-40B4-BE49-F238E27FC236}">
                <a16:creationId xmlns:a16="http://schemas.microsoft.com/office/drawing/2014/main" id="{A4134717-0B1E-0B26-42D8-96BFB67333FD}"/>
              </a:ext>
            </a:extLst>
          </p:cNvPr>
          <p:cNvSpPr>
            <a:spLocks noGrp="1"/>
          </p:cNvSpPr>
          <p:nvPr>
            <p:ph type="sldNum" sz="quarter" idx="12"/>
          </p:nvPr>
        </p:nvSpPr>
        <p:spPr/>
        <p:txBody>
          <a:bodyPr/>
          <a:lstStyle/>
          <a:p>
            <a:fld id="{3C42EEBA-2012-6844-9078-D8C4990BCEAD}" type="slidenum">
              <a:rPr lang="en-US" smtClean="0"/>
              <a:t>10</a:t>
            </a:fld>
            <a:endParaRPr lang="en-US" dirty="0"/>
          </a:p>
        </p:txBody>
      </p:sp>
      <p:sp>
        <p:nvSpPr>
          <p:cNvPr id="27" name="Title 1">
            <a:extLst>
              <a:ext uri="{FF2B5EF4-FFF2-40B4-BE49-F238E27FC236}">
                <a16:creationId xmlns:a16="http://schemas.microsoft.com/office/drawing/2014/main" id="{784FF786-71E4-7407-2E24-A356A8600E77}"/>
              </a:ext>
            </a:extLst>
          </p:cNvPr>
          <p:cNvSpPr txBox="1">
            <a:spLocks/>
          </p:cNvSpPr>
          <p:nvPr/>
        </p:nvSpPr>
        <p:spPr>
          <a:xfrm>
            <a:off x="838200" y="-4207"/>
            <a:ext cx="10515600" cy="86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Track length</a:t>
            </a:r>
          </a:p>
        </p:txBody>
      </p:sp>
    </p:spTree>
    <p:extLst>
      <p:ext uri="{BB962C8B-B14F-4D97-AF65-F5344CB8AC3E}">
        <p14:creationId xmlns:p14="http://schemas.microsoft.com/office/powerpoint/2010/main" val="1241560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8E16A7-68CC-02F9-4724-9BC28557465A}"/>
              </a:ext>
            </a:extLst>
          </p:cNvPr>
          <p:cNvSpPr>
            <a:spLocks noGrp="1"/>
          </p:cNvSpPr>
          <p:nvPr>
            <p:ph type="sldNum" sz="quarter" idx="12"/>
          </p:nvPr>
        </p:nvSpPr>
        <p:spPr/>
        <p:txBody>
          <a:bodyPr/>
          <a:lstStyle/>
          <a:p>
            <a:fld id="{3C42EEBA-2012-6844-9078-D8C4990BCEAD}" type="slidenum">
              <a:rPr lang="en-US" smtClean="0"/>
              <a:t>11</a:t>
            </a:fld>
            <a:endParaRPr lang="en-US" dirty="0"/>
          </a:p>
        </p:txBody>
      </p:sp>
      <p:sp>
        <p:nvSpPr>
          <p:cNvPr id="7" name="Title 13">
            <a:extLst>
              <a:ext uri="{FF2B5EF4-FFF2-40B4-BE49-F238E27FC236}">
                <a16:creationId xmlns:a16="http://schemas.microsoft.com/office/drawing/2014/main" id="{B030F5E8-CC6D-7DB9-FF2A-A24DBCC692AB}"/>
              </a:ext>
            </a:extLst>
          </p:cNvPr>
          <p:cNvSpPr txBox="1">
            <a:spLocks/>
          </p:cNvSpPr>
          <p:nvPr/>
        </p:nvSpPr>
        <p:spPr>
          <a:xfrm>
            <a:off x="838200" y="845954"/>
            <a:ext cx="10515600" cy="1540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dirty="0"/>
              <a:t>The efficiency appears to have 3 peaks at the centers of the 3 sections of each cryostat (in the trigger emulation) along the z-axis</a:t>
            </a:r>
          </a:p>
          <a:p>
            <a:pPr marL="342900" indent="-342900">
              <a:buFont typeface="Arial" panose="020B0604020202020204" pitchFamily="34" charset="0"/>
              <a:buChar char="•"/>
            </a:pPr>
            <a:r>
              <a:rPr lang="en-US" sz="2400" dirty="0"/>
              <a:t>Sliding window setup should fix this</a:t>
            </a:r>
          </a:p>
        </p:txBody>
      </p:sp>
      <p:sp>
        <p:nvSpPr>
          <p:cNvPr id="19" name="Title 1">
            <a:extLst>
              <a:ext uri="{FF2B5EF4-FFF2-40B4-BE49-F238E27FC236}">
                <a16:creationId xmlns:a16="http://schemas.microsoft.com/office/drawing/2014/main" id="{C1BE9B27-341A-252D-F0FD-091F013F764D}"/>
              </a:ext>
            </a:extLst>
          </p:cNvPr>
          <p:cNvSpPr txBox="1">
            <a:spLocks/>
          </p:cNvSpPr>
          <p:nvPr/>
        </p:nvSpPr>
        <p:spPr>
          <a:xfrm>
            <a:off x="838200" y="-4207"/>
            <a:ext cx="10515600" cy="86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Starting z-position of tracks</a:t>
            </a:r>
          </a:p>
        </p:txBody>
      </p:sp>
      <p:pic>
        <p:nvPicPr>
          <p:cNvPr id="28" name="Picture 27">
            <a:extLst>
              <a:ext uri="{FF2B5EF4-FFF2-40B4-BE49-F238E27FC236}">
                <a16:creationId xmlns:a16="http://schemas.microsoft.com/office/drawing/2014/main" id="{DC0AB191-616B-8E63-3943-6FA01A34CEB7}"/>
              </a:ext>
            </a:extLst>
          </p:cNvPr>
          <p:cNvPicPr>
            <a:picLocks noChangeAspect="1"/>
          </p:cNvPicPr>
          <p:nvPr/>
        </p:nvPicPr>
        <p:blipFill>
          <a:blip r:embed="rId3"/>
          <a:stretch>
            <a:fillRect/>
          </a:stretch>
        </p:blipFill>
        <p:spPr>
          <a:xfrm>
            <a:off x="5950278" y="2540314"/>
            <a:ext cx="4440380" cy="4224529"/>
          </a:xfrm>
          <a:prstGeom prst="rect">
            <a:avLst/>
          </a:prstGeom>
        </p:spPr>
      </p:pic>
      <p:pic>
        <p:nvPicPr>
          <p:cNvPr id="29" name="Picture 28">
            <a:extLst>
              <a:ext uri="{FF2B5EF4-FFF2-40B4-BE49-F238E27FC236}">
                <a16:creationId xmlns:a16="http://schemas.microsoft.com/office/drawing/2014/main" id="{BD696B34-E2D5-A6F5-5425-E7BE250BD410}"/>
              </a:ext>
            </a:extLst>
          </p:cNvPr>
          <p:cNvPicPr>
            <a:picLocks noChangeAspect="1"/>
          </p:cNvPicPr>
          <p:nvPr/>
        </p:nvPicPr>
        <p:blipFill>
          <a:blip r:embed="rId4"/>
          <a:stretch>
            <a:fillRect/>
          </a:stretch>
        </p:blipFill>
        <p:spPr>
          <a:xfrm>
            <a:off x="1221054" y="2540314"/>
            <a:ext cx="4417253" cy="4224528"/>
          </a:xfrm>
          <a:prstGeom prst="rect">
            <a:avLst/>
          </a:prstGeom>
        </p:spPr>
      </p:pic>
    </p:spTree>
    <p:extLst>
      <p:ext uri="{BB962C8B-B14F-4D97-AF65-F5344CB8AC3E}">
        <p14:creationId xmlns:p14="http://schemas.microsoft.com/office/powerpoint/2010/main" val="122834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364194-60C5-63A7-D585-0163A88BAAB1}"/>
              </a:ext>
            </a:extLst>
          </p:cNvPr>
          <p:cNvSpPr>
            <a:spLocks noGrp="1"/>
          </p:cNvSpPr>
          <p:nvPr>
            <p:ph type="sldNum" sz="quarter" idx="12"/>
          </p:nvPr>
        </p:nvSpPr>
        <p:spPr/>
        <p:txBody>
          <a:bodyPr/>
          <a:lstStyle/>
          <a:p>
            <a:fld id="{3C42EEBA-2012-6844-9078-D8C4990BCEAD}" type="slidenum">
              <a:rPr lang="en-US" smtClean="0"/>
              <a:t>12</a:t>
            </a:fld>
            <a:endParaRPr lang="en-US" dirty="0"/>
          </a:p>
        </p:txBody>
      </p:sp>
      <p:sp>
        <p:nvSpPr>
          <p:cNvPr id="5" name="Title 1">
            <a:extLst>
              <a:ext uri="{FF2B5EF4-FFF2-40B4-BE49-F238E27FC236}">
                <a16:creationId xmlns:a16="http://schemas.microsoft.com/office/drawing/2014/main" id="{2AFC5F72-9160-8D40-DEA0-204E62F64DEA}"/>
              </a:ext>
            </a:extLst>
          </p:cNvPr>
          <p:cNvSpPr txBox="1">
            <a:spLocks/>
          </p:cNvSpPr>
          <p:nvPr/>
        </p:nvSpPr>
        <p:spPr>
          <a:xfrm>
            <a:off x="838200" y="181065"/>
            <a:ext cx="10515600" cy="8614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X-directional balance of tracks on either side of the cathode</a:t>
            </a:r>
          </a:p>
        </p:txBody>
      </p:sp>
      <mc:AlternateContent xmlns:mc="http://schemas.openxmlformats.org/markup-compatibility/2006" xmlns:a14="http://schemas.microsoft.com/office/drawing/2010/main">
        <mc:Choice Requires="a14">
          <p:sp>
            <p:nvSpPr>
              <p:cNvPr id="6" name="Title 13">
                <a:extLst>
                  <a:ext uri="{FF2B5EF4-FFF2-40B4-BE49-F238E27FC236}">
                    <a16:creationId xmlns:a16="http://schemas.microsoft.com/office/drawing/2014/main" id="{8DAB2340-B3E9-804A-C36A-490215F7F6F3}"/>
                  </a:ext>
                </a:extLst>
              </p:cNvPr>
              <p:cNvSpPr txBox="1">
                <a:spLocks/>
              </p:cNvSpPr>
              <p:nvPr/>
            </p:nvSpPr>
            <p:spPr>
              <a:xfrm>
                <a:off x="838200" y="3791681"/>
                <a:ext cx="10515600" cy="292979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4000"/>
                  </a:lnSpc>
                </a:pPr>
                <a:r>
                  <a:rPr lang="en-US" sz="2400" dirty="0"/>
                  <a:t>Balance ratio formula: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𝑤</m:t>
                            </m:r>
                          </m:sub>
                        </m:sSub>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𝑒</m:t>
                            </m:r>
                          </m:sub>
                        </m:sSub>
                      </m:num>
                      <m:den>
                        <m: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𝑒</m:t>
                            </m:r>
                          </m:sub>
                        </m:sSub>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𝑤</m:t>
                            </m:r>
                          </m:sub>
                        </m:sSub>
                      </m:den>
                    </m:f>
                  </m:oMath>
                </a14:m>
                <a:endParaRPr lang="en-US" sz="2400" dirty="0"/>
              </a:p>
              <a:p>
                <a:pPr>
                  <a:lnSpc>
                    <a:spcPct val="134000"/>
                  </a:lnSpc>
                </a:pPr>
                <a14:m>
                  <m:oMath xmlns:m="http://schemas.openxmlformats.org/officeDocument/2006/math">
                    <m: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𝑒</m:t>
                        </m:r>
                      </m:sub>
                    </m:sSub>
                  </m:oMath>
                </a14:m>
                <a:r>
                  <a:rPr lang="en-US" sz="2400" dirty="0"/>
                  <a:t> and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𝑤</m:t>
                        </m:r>
                      </m:sub>
                    </m:sSub>
                  </m:oMath>
                </a14:m>
                <a:r>
                  <a:rPr lang="en-US" sz="2400" dirty="0"/>
                  <a:t> are the x-distances to the cathode from the East and West track endpoints, respectively. </a:t>
                </a:r>
              </a:p>
              <a:p>
                <a:pPr>
                  <a:lnSpc>
                    <a:spcPct val="134000"/>
                  </a:lnSpc>
                </a:pPr>
                <a:r>
                  <a:rPr lang="en-US" sz="2400" dirty="0"/>
                  <a:t>A balance ratio of </a:t>
                </a:r>
              </a:p>
              <a:p>
                <a:pPr marL="342900" indent="-342900">
                  <a:lnSpc>
                    <a:spcPct val="134000"/>
                  </a:lnSpc>
                  <a:buFont typeface="Arial" panose="020B0604020202020204" pitchFamily="34" charset="0"/>
                  <a:buChar char="•"/>
                </a:pPr>
                <a:r>
                  <a:rPr lang="en-US" sz="2200" dirty="0"/>
                  <a:t>≈ 1	</a:t>
                </a:r>
                <a:r>
                  <a:rPr lang="en-US" sz="2200" dirty="0">
                    <a:sym typeface="Wingdings" pitchFamily="2" charset="2"/>
                  </a:rPr>
                  <a:t>⟶</a:t>
                </a:r>
                <a:r>
                  <a:rPr lang="en-US" sz="2200" dirty="0"/>
                  <a:t> track mostly lies in the East section of the cryostat (with x-coordinate &gt; x</a:t>
                </a:r>
                <a:r>
                  <a:rPr lang="en-US" sz="2200" baseline="-25000" dirty="0"/>
                  <a:t>cathode</a:t>
                </a:r>
                <a:r>
                  <a:rPr lang="en-US" sz="2200" dirty="0"/>
                  <a:t>) </a:t>
                </a:r>
              </a:p>
              <a:p>
                <a:pPr marL="342900" indent="-342900">
                  <a:lnSpc>
                    <a:spcPct val="134000"/>
                  </a:lnSpc>
                  <a:buFont typeface="Arial" panose="020B0604020202020204" pitchFamily="34" charset="0"/>
                  <a:buChar char="•"/>
                </a:pPr>
                <a:r>
                  <a:rPr lang="en-US" sz="2200" dirty="0"/>
                  <a:t>≈ -1	</a:t>
                </a:r>
                <a:r>
                  <a:rPr lang="en-US" sz="2200" dirty="0">
                    <a:sym typeface="Wingdings" pitchFamily="2" charset="2"/>
                  </a:rPr>
                  <a:t>⟶</a:t>
                </a:r>
                <a:r>
                  <a:rPr lang="en-US" sz="2200" dirty="0"/>
                  <a:t> track mostly lies in the West section of the cryostat (with x-coordinate &lt; x</a:t>
                </a:r>
                <a:r>
                  <a:rPr lang="en-US" sz="2200" baseline="-25000" dirty="0"/>
                  <a:t>cathode</a:t>
                </a:r>
                <a:r>
                  <a:rPr lang="en-US" sz="2200" dirty="0"/>
                  <a:t>)</a:t>
                </a:r>
                <a:endParaRPr lang="en-US" sz="2200" baseline="-25000" dirty="0"/>
              </a:p>
              <a:p>
                <a:pPr marL="342900" indent="-342900">
                  <a:lnSpc>
                    <a:spcPct val="134000"/>
                  </a:lnSpc>
                  <a:buFont typeface="Arial" panose="020B0604020202020204" pitchFamily="34" charset="0"/>
                  <a:buChar char="•"/>
                </a:pPr>
                <a:r>
                  <a:rPr lang="en-US" sz="2200" dirty="0"/>
                  <a:t>≈ 0 	</a:t>
                </a:r>
                <a:r>
                  <a:rPr lang="en-US" sz="2200" dirty="0">
                    <a:sym typeface="Wingdings" pitchFamily="2" charset="2"/>
                  </a:rPr>
                  <a:t>⟶ </a:t>
                </a:r>
                <a:r>
                  <a:rPr lang="en-US" sz="2200" dirty="0"/>
                  <a:t>track is balanced evenly between the West and East sections of the cryostat</a:t>
                </a:r>
              </a:p>
            </p:txBody>
          </p:sp>
        </mc:Choice>
        <mc:Fallback xmlns="">
          <p:sp>
            <p:nvSpPr>
              <p:cNvPr id="6" name="Title 13">
                <a:extLst>
                  <a:ext uri="{FF2B5EF4-FFF2-40B4-BE49-F238E27FC236}">
                    <a16:creationId xmlns:a16="http://schemas.microsoft.com/office/drawing/2014/main" id="{8DAB2340-B3E9-804A-C36A-490215F7F6F3}"/>
                  </a:ext>
                </a:extLst>
              </p:cNvPr>
              <p:cNvSpPr txBox="1">
                <a:spLocks noRot="1" noChangeAspect="1" noMove="1" noResize="1" noEditPoints="1" noAdjustHandles="1" noChangeArrowheads="1" noChangeShapeType="1" noTextEdit="1"/>
              </p:cNvSpPr>
              <p:nvPr/>
            </p:nvSpPr>
            <p:spPr>
              <a:xfrm>
                <a:off x="838200" y="3791681"/>
                <a:ext cx="10515600" cy="2929794"/>
              </a:xfrm>
              <a:prstGeom prst="rect">
                <a:avLst/>
              </a:prstGeom>
              <a:blipFill>
                <a:blip r:embed="rId3"/>
                <a:stretch>
                  <a:fillRect l="-724" b="-129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B4EA2F8A-6DE0-A8E8-AA13-9006DCD7ECE4}"/>
              </a:ext>
            </a:extLst>
          </p:cNvPr>
          <p:cNvCxnSpPr/>
          <p:nvPr/>
        </p:nvCxnSpPr>
        <p:spPr>
          <a:xfrm>
            <a:off x="3565442" y="1331763"/>
            <a:ext cx="0" cy="2196935"/>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4" name="Freeform 13">
            <a:extLst>
              <a:ext uri="{FF2B5EF4-FFF2-40B4-BE49-F238E27FC236}">
                <a16:creationId xmlns:a16="http://schemas.microsoft.com/office/drawing/2014/main" id="{39D171F7-A4A4-4C69-5489-C5470DDF5427}"/>
              </a:ext>
            </a:extLst>
          </p:cNvPr>
          <p:cNvSpPr/>
          <p:nvPr/>
        </p:nvSpPr>
        <p:spPr>
          <a:xfrm>
            <a:off x="2312646" y="1341913"/>
            <a:ext cx="2696308" cy="2008553"/>
          </a:xfrm>
          <a:custGeom>
            <a:avLst/>
            <a:gdLst>
              <a:gd name="connsiteX0" fmla="*/ 0 w 2696308"/>
              <a:gd name="connsiteY0" fmla="*/ 0 h 2008553"/>
              <a:gd name="connsiteX1" fmla="*/ 39077 w 2696308"/>
              <a:gd name="connsiteY1" fmla="*/ 203200 h 2008553"/>
              <a:gd name="connsiteX2" fmla="*/ 226646 w 2696308"/>
              <a:gd name="connsiteY2" fmla="*/ 359507 h 2008553"/>
              <a:gd name="connsiteX3" fmla="*/ 355600 w 2696308"/>
              <a:gd name="connsiteY3" fmla="*/ 547076 h 2008553"/>
              <a:gd name="connsiteX4" fmla="*/ 656493 w 2696308"/>
              <a:gd name="connsiteY4" fmla="*/ 660400 h 2008553"/>
              <a:gd name="connsiteX5" fmla="*/ 1062893 w 2696308"/>
              <a:gd name="connsiteY5" fmla="*/ 957384 h 2008553"/>
              <a:gd name="connsiteX6" fmla="*/ 1223108 w 2696308"/>
              <a:gd name="connsiteY6" fmla="*/ 1344246 h 2008553"/>
              <a:gd name="connsiteX7" fmla="*/ 1512277 w 2696308"/>
              <a:gd name="connsiteY7" fmla="*/ 1555261 h 2008553"/>
              <a:gd name="connsiteX8" fmla="*/ 1871785 w 2696308"/>
              <a:gd name="connsiteY8" fmla="*/ 1820984 h 2008553"/>
              <a:gd name="connsiteX9" fmla="*/ 2274277 w 2696308"/>
              <a:gd name="connsiteY9" fmla="*/ 1781907 h 2008553"/>
              <a:gd name="connsiteX10" fmla="*/ 2696308 w 2696308"/>
              <a:gd name="connsiteY10" fmla="*/ 2008553 h 200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6308" h="2008553">
                <a:moveTo>
                  <a:pt x="0" y="0"/>
                </a:moveTo>
                <a:cubicBezTo>
                  <a:pt x="651" y="71641"/>
                  <a:pt x="1303" y="143282"/>
                  <a:pt x="39077" y="203200"/>
                </a:cubicBezTo>
                <a:cubicBezTo>
                  <a:pt x="76851" y="263118"/>
                  <a:pt x="173892" y="302194"/>
                  <a:pt x="226646" y="359507"/>
                </a:cubicBezTo>
                <a:cubicBezTo>
                  <a:pt x="279400" y="416820"/>
                  <a:pt x="283959" y="496927"/>
                  <a:pt x="355600" y="547076"/>
                </a:cubicBezTo>
                <a:cubicBezTo>
                  <a:pt x="427241" y="597225"/>
                  <a:pt x="538611" y="592015"/>
                  <a:pt x="656493" y="660400"/>
                </a:cubicBezTo>
                <a:cubicBezTo>
                  <a:pt x="774375" y="728785"/>
                  <a:pt x="968457" y="843410"/>
                  <a:pt x="1062893" y="957384"/>
                </a:cubicBezTo>
                <a:cubicBezTo>
                  <a:pt x="1157329" y="1071358"/>
                  <a:pt x="1148211" y="1244600"/>
                  <a:pt x="1223108" y="1344246"/>
                </a:cubicBezTo>
                <a:cubicBezTo>
                  <a:pt x="1298005" y="1443892"/>
                  <a:pt x="1512277" y="1555261"/>
                  <a:pt x="1512277" y="1555261"/>
                </a:cubicBezTo>
                <a:cubicBezTo>
                  <a:pt x="1620390" y="1634717"/>
                  <a:pt x="1744785" y="1783210"/>
                  <a:pt x="1871785" y="1820984"/>
                </a:cubicBezTo>
                <a:cubicBezTo>
                  <a:pt x="1998785" y="1858758"/>
                  <a:pt x="2136857" y="1750646"/>
                  <a:pt x="2274277" y="1781907"/>
                </a:cubicBezTo>
                <a:cubicBezTo>
                  <a:pt x="2411697" y="1813168"/>
                  <a:pt x="2566052" y="1959056"/>
                  <a:pt x="2696308" y="2008553"/>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9D056471-ADE9-7988-1863-D61AFE608FF0}"/>
              </a:ext>
            </a:extLst>
          </p:cNvPr>
          <p:cNvCxnSpPr/>
          <p:nvPr/>
        </p:nvCxnSpPr>
        <p:spPr>
          <a:xfrm>
            <a:off x="2312646" y="1331763"/>
            <a:ext cx="125279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B6D4AB-9FC3-7154-1436-3A440DE97AE3}"/>
              </a:ext>
            </a:extLst>
          </p:cNvPr>
          <p:cNvSpPr txBox="1"/>
          <p:nvPr/>
        </p:nvSpPr>
        <p:spPr>
          <a:xfrm>
            <a:off x="2765516" y="1328240"/>
            <a:ext cx="585288" cy="461665"/>
          </a:xfrm>
          <a:prstGeom prst="rect">
            <a:avLst/>
          </a:prstGeom>
          <a:noFill/>
        </p:spPr>
        <p:txBody>
          <a:bodyPr wrap="none" rtlCol="0">
            <a:spAutoFit/>
          </a:bodyPr>
          <a:lstStyle/>
          <a:p>
            <a:r>
              <a:rPr lang="en-US" sz="2400" dirty="0" err="1">
                <a:solidFill>
                  <a:schemeClr val="accent2"/>
                </a:solidFill>
              </a:rPr>
              <a:t>Δx</a:t>
            </a:r>
            <a:r>
              <a:rPr lang="en-US" sz="2400" baseline="-25000" dirty="0" err="1">
                <a:solidFill>
                  <a:schemeClr val="accent2"/>
                </a:solidFill>
              </a:rPr>
              <a:t>e</a:t>
            </a:r>
            <a:endParaRPr lang="en-US" sz="2400" dirty="0">
              <a:solidFill>
                <a:schemeClr val="accent2"/>
              </a:solidFill>
            </a:endParaRPr>
          </a:p>
        </p:txBody>
      </p:sp>
      <p:cxnSp>
        <p:nvCxnSpPr>
          <p:cNvPr id="18" name="Straight Arrow Connector 17">
            <a:extLst>
              <a:ext uri="{FF2B5EF4-FFF2-40B4-BE49-F238E27FC236}">
                <a16:creationId xmlns:a16="http://schemas.microsoft.com/office/drawing/2014/main" id="{D23B2BEC-8CA6-4040-31C9-8E0EC5C29BC3}"/>
              </a:ext>
            </a:extLst>
          </p:cNvPr>
          <p:cNvCxnSpPr>
            <a:cxnSpLocks/>
          </p:cNvCxnSpPr>
          <p:nvPr/>
        </p:nvCxnSpPr>
        <p:spPr>
          <a:xfrm>
            <a:off x="3565442" y="3361967"/>
            <a:ext cx="1443512"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30D62F4-5F9E-A192-68EC-7B89B9C3A17C}"/>
              </a:ext>
            </a:extLst>
          </p:cNvPr>
          <p:cNvSpPr txBox="1"/>
          <p:nvPr/>
        </p:nvSpPr>
        <p:spPr>
          <a:xfrm>
            <a:off x="4044824" y="3297475"/>
            <a:ext cx="638316" cy="461665"/>
          </a:xfrm>
          <a:prstGeom prst="rect">
            <a:avLst/>
          </a:prstGeom>
          <a:noFill/>
        </p:spPr>
        <p:txBody>
          <a:bodyPr wrap="none" rtlCol="0">
            <a:spAutoFit/>
          </a:bodyPr>
          <a:lstStyle/>
          <a:p>
            <a:r>
              <a:rPr lang="en-US" sz="2400" dirty="0" err="1">
                <a:solidFill>
                  <a:schemeClr val="accent2"/>
                </a:solidFill>
              </a:rPr>
              <a:t>Δx</a:t>
            </a:r>
            <a:r>
              <a:rPr lang="en-US" sz="2400" baseline="-25000" dirty="0" err="1">
                <a:solidFill>
                  <a:schemeClr val="accent2"/>
                </a:solidFill>
              </a:rPr>
              <a:t>w</a:t>
            </a:r>
            <a:endParaRPr lang="en-US" sz="2400" dirty="0">
              <a:solidFill>
                <a:schemeClr val="accent2"/>
              </a:solidFill>
            </a:endParaRPr>
          </a:p>
        </p:txBody>
      </p:sp>
      <p:cxnSp>
        <p:nvCxnSpPr>
          <p:cNvPr id="22" name="Straight Connector 21">
            <a:extLst>
              <a:ext uri="{FF2B5EF4-FFF2-40B4-BE49-F238E27FC236}">
                <a16:creationId xmlns:a16="http://schemas.microsoft.com/office/drawing/2014/main" id="{FC912660-C279-5BD4-465E-269BE9CAFAAF}"/>
              </a:ext>
            </a:extLst>
          </p:cNvPr>
          <p:cNvCxnSpPr/>
          <p:nvPr/>
        </p:nvCxnSpPr>
        <p:spPr>
          <a:xfrm>
            <a:off x="7946584" y="1328240"/>
            <a:ext cx="0" cy="2196935"/>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ADC585E5-32CD-8C5E-DAC0-FF4FF5AE1E17}"/>
              </a:ext>
            </a:extLst>
          </p:cNvPr>
          <p:cNvSpPr/>
          <p:nvPr/>
        </p:nvSpPr>
        <p:spPr>
          <a:xfrm>
            <a:off x="6460761" y="1304144"/>
            <a:ext cx="1693888" cy="869430"/>
          </a:xfrm>
          <a:custGeom>
            <a:avLst/>
            <a:gdLst>
              <a:gd name="connsiteX0" fmla="*/ 0 w 1693888"/>
              <a:gd name="connsiteY0" fmla="*/ 0 h 869430"/>
              <a:gd name="connsiteX1" fmla="*/ 89941 w 1693888"/>
              <a:gd name="connsiteY1" fmla="*/ 194872 h 869430"/>
              <a:gd name="connsiteX2" fmla="*/ 374754 w 1693888"/>
              <a:gd name="connsiteY2" fmla="*/ 269823 h 869430"/>
              <a:gd name="connsiteX3" fmla="*/ 749508 w 1693888"/>
              <a:gd name="connsiteY3" fmla="*/ 389745 h 869430"/>
              <a:gd name="connsiteX4" fmla="*/ 869429 w 1693888"/>
              <a:gd name="connsiteY4" fmla="*/ 599607 h 869430"/>
              <a:gd name="connsiteX5" fmla="*/ 1154242 w 1693888"/>
              <a:gd name="connsiteY5" fmla="*/ 629587 h 869430"/>
              <a:gd name="connsiteX6" fmla="*/ 1394085 w 1693888"/>
              <a:gd name="connsiteY6" fmla="*/ 779489 h 869430"/>
              <a:gd name="connsiteX7" fmla="*/ 1693888 w 1693888"/>
              <a:gd name="connsiteY7" fmla="*/ 869430 h 86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3888" h="869430">
                <a:moveTo>
                  <a:pt x="0" y="0"/>
                </a:moveTo>
                <a:cubicBezTo>
                  <a:pt x="13741" y="74951"/>
                  <a:pt x="27482" y="149902"/>
                  <a:pt x="89941" y="194872"/>
                </a:cubicBezTo>
                <a:cubicBezTo>
                  <a:pt x="152400" y="239842"/>
                  <a:pt x="264826" y="237344"/>
                  <a:pt x="374754" y="269823"/>
                </a:cubicBezTo>
                <a:cubicBezTo>
                  <a:pt x="484682" y="302302"/>
                  <a:pt x="667062" y="334781"/>
                  <a:pt x="749508" y="389745"/>
                </a:cubicBezTo>
                <a:cubicBezTo>
                  <a:pt x="831954" y="444709"/>
                  <a:pt x="801973" y="559633"/>
                  <a:pt x="869429" y="599607"/>
                </a:cubicBezTo>
                <a:cubicBezTo>
                  <a:pt x="936885" y="639581"/>
                  <a:pt x="1066799" y="599607"/>
                  <a:pt x="1154242" y="629587"/>
                </a:cubicBezTo>
                <a:cubicBezTo>
                  <a:pt x="1241685" y="659567"/>
                  <a:pt x="1304144" y="739515"/>
                  <a:pt x="1394085" y="779489"/>
                </a:cubicBezTo>
                <a:cubicBezTo>
                  <a:pt x="1484026" y="819463"/>
                  <a:pt x="1588957" y="844446"/>
                  <a:pt x="1693888" y="86943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893CF09-8345-884F-B92D-1E7CBB098591}"/>
              </a:ext>
            </a:extLst>
          </p:cNvPr>
          <p:cNvSpPr/>
          <p:nvPr/>
        </p:nvSpPr>
        <p:spPr>
          <a:xfrm>
            <a:off x="7749052" y="2897289"/>
            <a:ext cx="1798820" cy="554637"/>
          </a:xfrm>
          <a:custGeom>
            <a:avLst/>
            <a:gdLst>
              <a:gd name="connsiteX0" fmla="*/ 0 w 1798820"/>
              <a:gd name="connsiteY0" fmla="*/ 0 h 554637"/>
              <a:gd name="connsiteX1" fmla="*/ 374754 w 1798820"/>
              <a:gd name="connsiteY1" fmla="*/ 149902 h 554637"/>
              <a:gd name="connsiteX2" fmla="*/ 779489 w 1798820"/>
              <a:gd name="connsiteY2" fmla="*/ 29981 h 554637"/>
              <a:gd name="connsiteX3" fmla="*/ 1184223 w 1798820"/>
              <a:gd name="connsiteY3" fmla="*/ 299804 h 554637"/>
              <a:gd name="connsiteX4" fmla="*/ 1573967 w 1798820"/>
              <a:gd name="connsiteY4" fmla="*/ 344774 h 554637"/>
              <a:gd name="connsiteX5" fmla="*/ 1798820 w 1798820"/>
              <a:gd name="connsiteY5" fmla="*/ 554637 h 55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8820" h="554637">
                <a:moveTo>
                  <a:pt x="0" y="0"/>
                </a:moveTo>
                <a:cubicBezTo>
                  <a:pt x="122419" y="72452"/>
                  <a:pt x="244839" y="144905"/>
                  <a:pt x="374754" y="149902"/>
                </a:cubicBezTo>
                <a:cubicBezTo>
                  <a:pt x="504669" y="154899"/>
                  <a:pt x="644577" y="4997"/>
                  <a:pt x="779489" y="29981"/>
                </a:cubicBezTo>
                <a:cubicBezTo>
                  <a:pt x="914401" y="54965"/>
                  <a:pt x="1051810" y="247339"/>
                  <a:pt x="1184223" y="299804"/>
                </a:cubicBezTo>
                <a:cubicBezTo>
                  <a:pt x="1316636" y="352269"/>
                  <a:pt x="1471534" y="302302"/>
                  <a:pt x="1573967" y="344774"/>
                </a:cubicBezTo>
                <a:cubicBezTo>
                  <a:pt x="1676400" y="387246"/>
                  <a:pt x="1737610" y="470941"/>
                  <a:pt x="1798820" y="554637"/>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B2B792E-EA11-A2C7-77AE-6C5695025468}"/>
              </a:ext>
            </a:extLst>
          </p:cNvPr>
          <p:cNvCxnSpPr>
            <a:cxnSpLocks/>
          </p:cNvCxnSpPr>
          <p:nvPr/>
        </p:nvCxnSpPr>
        <p:spPr>
          <a:xfrm>
            <a:off x="6487273" y="1303919"/>
            <a:ext cx="1459311"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9C3FF85-CF92-2DFB-79D4-46BB3133C64E}"/>
              </a:ext>
            </a:extLst>
          </p:cNvPr>
          <p:cNvSpPr txBox="1"/>
          <p:nvPr/>
        </p:nvSpPr>
        <p:spPr>
          <a:xfrm>
            <a:off x="7015061" y="833397"/>
            <a:ext cx="585288" cy="461665"/>
          </a:xfrm>
          <a:prstGeom prst="rect">
            <a:avLst/>
          </a:prstGeom>
          <a:noFill/>
        </p:spPr>
        <p:txBody>
          <a:bodyPr wrap="none" rtlCol="0">
            <a:spAutoFit/>
          </a:bodyPr>
          <a:lstStyle/>
          <a:p>
            <a:r>
              <a:rPr lang="en-US" sz="2400" dirty="0" err="1">
                <a:solidFill>
                  <a:schemeClr val="accent2"/>
                </a:solidFill>
              </a:rPr>
              <a:t>Δx</a:t>
            </a:r>
            <a:r>
              <a:rPr lang="en-US" sz="2400" baseline="-25000" dirty="0" err="1">
                <a:solidFill>
                  <a:schemeClr val="accent2"/>
                </a:solidFill>
              </a:rPr>
              <a:t>e</a:t>
            </a:r>
            <a:endParaRPr lang="en-US" sz="2400" dirty="0">
              <a:solidFill>
                <a:schemeClr val="accent2"/>
              </a:solidFill>
            </a:endParaRPr>
          </a:p>
        </p:txBody>
      </p:sp>
      <p:cxnSp>
        <p:nvCxnSpPr>
          <p:cNvPr id="27" name="Straight Arrow Connector 26">
            <a:extLst>
              <a:ext uri="{FF2B5EF4-FFF2-40B4-BE49-F238E27FC236}">
                <a16:creationId xmlns:a16="http://schemas.microsoft.com/office/drawing/2014/main" id="{B1906CD8-3B77-84A9-64B1-D9A88F85BEAD}"/>
              </a:ext>
            </a:extLst>
          </p:cNvPr>
          <p:cNvCxnSpPr>
            <a:cxnSpLocks/>
          </p:cNvCxnSpPr>
          <p:nvPr/>
        </p:nvCxnSpPr>
        <p:spPr>
          <a:xfrm>
            <a:off x="7946584" y="3471595"/>
            <a:ext cx="1601288"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9467FE-483C-5C16-D8F1-A76F2AADD4D2}"/>
              </a:ext>
            </a:extLst>
          </p:cNvPr>
          <p:cNvSpPr txBox="1"/>
          <p:nvPr/>
        </p:nvSpPr>
        <p:spPr>
          <a:xfrm>
            <a:off x="8566677" y="3400806"/>
            <a:ext cx="638316" cy="461665"/>
          </a:xfrm>
          <a:prstGeom prst="rect">
            <a:avLst/>
          </a:prstGeom>
          <a:noFill/>
        </p:spPr>
        <p:txBody>
          <a:bodyPr wrap="none" rtlCol="0">
            <a:spAutoFit/>
          </a:bodyPr>
          <a:lstStyle/>
          <a:p>
            <a:r>
              <a:rPr lang="en-US" sz="2400" dirty="0" err="1">
                <a:solidFill>
                  <a:schemeClr val="accent2"/>
                </a:solidFill>
              </a:rPr>
              <a:t>Δx</a:t>
            </a:r>
            <a:r>
              <a:rPr lang="en-US" sz="2400" baseline="-25000" dirty="0" err="1">
                <a:solidFill>
                  <a:schemeClr val="accent2"/>
                </a:solidFill>
              </a:rPr>
              <a:t>w</a:t>
            </a:r>
            <a:endParaRPr lang="en-US" sz="2400" dirty="0">
              <a:solidFill>
                <a:schemeClr val="accent2"/>
              </a:solidFill>
            </a:endParaRPr>
          </a:p>
        </p:txBody>
      </p:sp>
      <p:cxnSp>
        <p:nvCxnSpPr>
          <p:cNvPr id="30" name="Straight Arrow Connector 29">
            <a:extLst>
              <a:ext uri="{FF2B5EF4-FFF2-40B4-BE49-F238E27FC236}">
                <a16:creationId xmlns:a16="http://schemas.microsoft.com/office/drawing/2014/main" id="{5153EA1A-2395-41B6-1713-151A1E978A52}"/>
              </a:ext>
            </a:extLst>
          </p:cNvPr>
          <p:cNvCxnSpPr>
            <a:cxnSpLocks/>
          </p:cNvCxnSpPr>
          <p:nvPr/>
        </p:nvCxnSpPr>
        <p:spPr>
          <a:xfrm>
            <a:off x="7946584" y="2091862"/>
            <a:ext cx="247820"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BCBA56B-1D44-5D51-DF71-E2871B44DF9E}"/>
              </a:ext>
            </a:extLst>
          </p:cNvPr>
          <p:cNvSpPr txBox="1"/>
          <p:nvPr/>
        </p:nvSpPr>
        <p:spPr>
          <a:xfrm>
            <a:off x="7928361" y="1634237"/>
            <a:ext cx="638316" cy="461665"/>
          </a:xfrm>
          <a:prstGeom prst="rect">
            <a:avLst/>
          </a:prstGeom>
          <a:noFill/>
        </p:spPr>
        <p:txBody>
          <a:bodyPr wrap="none" rtlCol="0">
            <a:spAutoFit/>
          </a:bodyPr>
          <a:lstStyle/>
          <a:p>
            <a:r>
              <a:rPr lang="en-US" sz="2400" dirty="0" err="1">
                <a:solidFill>
                  <a:schemeClr val="accent2"/>
                </a:solidFill>
              </a:rPr>
              <a:t>Δx</a:t>
            </a:r>
            <a:r>
              <a:rPr lang="en-US" sz="2400" baseline="-25000" dirty="0" err="1">
                <a:solidFill>
                  <a:schemeClr val="accent2"/>
                </a:solidFill>
              </a:rPr>
              <a:t>w</a:t>
            </a:r>
            <a:endParaRPr lang="en-US" sz="2400" dirty="0">
              <a:solidFill>
                <a:schemeClr val="accent2"/>
              </a:solidFill>
            </a:endParaRPr>
          </a:p>
        </p:txBody>
      </p:sp>
      <p:cxnSp>
        <p:nvCxnSpPr>
          <p:cNvPr id="34" name="Straight Arrow Connector 33">
            <a:extLst>
              <a:ext uri="{FF2B5EF4-FFF2-40B4-BE49-F238E27FC236}">
                <a16:creationId xmlns:a16="http://schemas.microsoft.com/office/drawing/2014/main" id="{806167A3-CAB6-1750-330A-DBF416AE1D34}"/>
              </a:ext>
            </a:extLst>
          </p:cNvPr>
          <p:cNvCxnSpPr>
            <a:cxnSpLocks/>
          </p:cNvCxnSpPr>
          <p:nvPr/>
        </p:nvCxnSpPr>
        <p:spPr>
          <a:xfrm>
            <a:off x="7749052" y="2878111"/>
            <a:ext cx="197532"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4F3D3BA-C9CF-10BD-7D08-526057E1D10F}"/>
              </a:ext>
            </a:extLst>
          </p:cNvPr>
          <p:cNvSpPr txBox="1"/>
          <p:nvPr/>
        </p:nvSpPr>
        <p:spPr>
          <a:xfrm>
            <a:off x="7340157" y="2326703"/>
            <a:ext cx="585288" cy="461665"/>
          </a:xfrm>
          <a:prstGeom prst="rect">
            <a:avLst/>
          </a:prstGeom>
          <a:noFill/>
        </p:spPr>
        <p:txBody>
          <a:bodyPr wrap="none" rtlCol="0">
            <a:spAutoFit/>
          </a:bodyPr>
          <a:lstStyle/>
          <a:p>
            <a:r>
              <a:rPr lang="en-US" sz="2400" dirty="0" err="1">
                <a:solidFill>
                  <a:schemeClr val="accent2"/>
                </a:solidFill>
              </a:rPr>
              <a:t>Δx</a:t>
            </a:r>
            <a:r>
              <a:rPr lang="en-US" sz="2400" baseline="-25000" dirty="0" err="1">
                <a:solidFill>
                  <a:schemeClr val="accent2"/>
                </a:solidFill>
              </a:rPr>
              <a:t>e</a:t>
            </a:r>
            <a:endParaRPr lang="en-US" sz="2400" dirty="0">
              <a:solidFill>
                <a:schemeClr val="accent2"/>
              </a:solidFill>
            </a:endParaRPr>
          </a:p>
        </p:txBody>
      </p:sp>
      <p:sp>
        <p:nvSpPr>
          <p:cNvPr id="39" name="TextBox 38">
            <a:extLst>
              <a:ext uri="{FF2B5EF4-FFF2-40B4-BE49-F238E27FC236}">
                <a16:creationId xmlns:a16="http://schemas.microsoft.com/office/drawing/2014/main" id="{60252BA8-8AE3-C975-498D-E9077E039180}"/>
              </a:ext>
            </a:extLst>
          </p:cNvPr>
          <p:cNvSpPr txBox="1"/>
          <p:nvPr/>
        </p:nvSpPr>
        <p:spPr>
          <a:xfrm>
            <a:off x="8397185" y="1328240"/>
            <a:ext cx="1188146" cy="646331"/>
          </a:xfrm>
          <a:prstGeom prst="rect">
            <a:avLst/>
          </a:prstGeom>
          <a:noFill/>
        </p:spPr>
        <p:txBody>
          <a:bodyPr wrap="none" rtlCol="0">
            <a:spAutoFit/>
          </a:bodyPr>
          <a:lstStyle/>
          <a:p>
            <a:pPr algn="ctr"/>
            <a:r>
              <a:rPr lang="en-US" dirty="0"/>
              <a:t>&gt; 90% East</a:t>
            </a:r>
          </a:p>
          <a:p>
            <a:pPr algn="ctr"/>
            <a:r>
              <a:rPr lang="en-US" dirty="0"/>
              <a:t>Ratio ≈ 1</a:t>
            </a:r>
          </a:p>
        </p:txBody>
      </p:sp>
      <p:sp>
        <p:nvSpPr>
          <p:cNvPr id="40" name="TextBox 39">
            <a:extLst>
              <a:ext uri="{FF2B5EF4-FFF2-40B4-BE49-F238E27FC236}">
                <a16:creationId xmlns:a16="http://schemas.microsoft.com/office/drawing/2014/main" id="{F51439E3-9AB5-3E53-0F95-46839C0E2DC2}"/>
              </a:ext>
            </a:extLst>
          </p:cNvPr>
          <p:cNvSpPr txBox="1"/>
          <p:nvPr/>
        </p:nvSpPr>
        <p:spPr>
          <a:xfrm>
            <a:off x="6225365" y="2796537"/>
            <a:ext cx="1281313" cy="646331"/>
          </a:xfrm>
          <a:prstGeom prst="rect">
            <a:avLst/>
          </a:prstGeom>
          <a:noFill/>
        </p:spPr>
        <p:txBody>
          <a:bodyPr wrap="none" rtlCol="0">
            <a:spAutoFit/>
          </a:bodyPr>
          <a:lstStyle/>
          <a:p>
            <a:pPr algn="ctr"/>
            <a:r>
              <a:rPr lang="en-US" dirty="0"/>
              <a:t>&gt; 90% West</a:t>
            </a:r>
          </a:p>
          <a:p>
            <a:pPr algn="ctr"/>
            <a:r>
              <a:rPr lang="en-US" dirty="0"/>
              <a:t>Ratio ≈ -1 </a:t>
            </a:r>
          </a:p>
        </p:txBody>
      </p:sp>
    </p:spTree>
    <p:extLst>
      <p:ext uri="{BB962C8B-B14F-4D97-AF65-F5344CB8AC3E}">
        <p14:creationId xmlns:p14="http://schemas.microsoft.com/office/powerpoint/2010/main" val="460393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AB41318-2136-6044-841B-C7EC0C72D203}"/>
              </a:ext>
            </a:extLst>
          </p:cNvPr>
          <p:cNvPicPr>
            <a:picLocks noChangeAspect="1"/>
          </p:cNvPicPr>
          <p:nvPr/>
        </p:nvPicPr>
        <p:blipFill>
          <a:blip r:embed="rId3"/>
          <a:stretch>
            <a:fillRect/>
          </a:stretch>
        </p:blipFill>
        <p:spPr>
          <a:xfrm>
            <a:off x="5902492" y="1587388"/>
            <a:ext cx="3732657" cy="2660904"/>
          </a:xfrm>
          <a:prstGeom prst="rect">
            <a:avLst/>
          </a:prstGeom>
        </p:spPr>
      </p:pic>
      <p:pic>
        <p:nvPicPr>
          <p:cNvPr id="44" name="Picture 43">
            <a:extLst>
              <a:ext uri="{FF2B5EF4-FFF2-40B4-BE49-F238E27FC236}">
                <a16:creationId xmlns:a16="http://schemas.microsoft.com/office/drawing/2014/main" id="{D4802EEE-B543-8375-1C17-FFD0958CA095}"/>
              </a:ext>
            </a:extLst>
          </p:cNvPr>
          <p:cNvPicPr>
            <a:picLocks noChangeAspect="1"/>
          </p:cNvPicPr>
          <p:nvPr/>
        </p:nvPicPr>
        <p:blipFill>
          <a:blip r:embed="rId4"/>
          <a:stretch>
            <a:fillRect/>
          </a:stretch>
        </p:blipFill>
        <p:spPr>
          <a:xfrm>
            <a:off x="5937201" y="4151763"/>
            <a:ext cx="3751136" cy="2660904"/>
          </a:xfrm>
          <a:prstGeom prst="rect">
            <a:avLst/>
          </a:prstGeom>
        </p:spPr>
      </p:pic>
      <p:pic>
        <p:nvPicPr>
          <p:cNvPr id="46" name="Picture 45">
            <a:extLst>
              <a:ext uri="{FF2B5EF4-FFF2-40B4-BE49-F238E27FC236}">
                <a16:creationId xmlns:a16="http://schemas.microsoft.com/office/drawing/2014/main" id="{9F9A0864-F65A-2176-45C0-3F80F2050C2B}"/>
              </a:ext>
            </a:extLst>
          </p:cNvPr>
          <p:cNvPicPr>
            <a:picLocks noChangeAspect="1"/>
          </p:cNvPicPr>
          <p:nvPr/>
        </p:nvPicPr>
        <p:blipFill>
          <a:blip r:embed="rId5"/>
          <a:stretch>
            <a:fillRect/>
          </a:stretch>
        </p:blipFill>
        <p:spPr>
          <a:xfrm>
            <a:off x="2233434" y="4140307"/>
            <a:ext cx="3778853" cy="2660904"/>
          </a:xfrm>
          <a:prstGeom prst="rect">
            <a:avLst/>
          </a:prstGeom>
        </p:spPr>
      </p:pic>
      <p:pic>
        <p:nvPicPr>
          <p:cNvPr id="48" name="Picture 47">
            <a:extLst>
              <a:ext uri="{FF2B5EF4-FFF2-40B4-BE49-F238E27FC236}">
                <a16:creationId xmlns:a16="http://schemas.microsoft.com/office/drawing/2014/main" id="{8B128D5D-0DFF-E956-7F24-255687C85AC6}"/>
              </a:ext>
            </a:extLst>
          </p:cNvPr>
          <p:cNvPicPr>
            <a:picLocks noChangeAspect="1"/>
          </p:cNvPicPr>
          <p:nvPr/>
        </p:nvPicPr>
        <p:blipFill>
          <a:blip r:embed="rId6"/>
          <a:stretch>
            <a:fillRect/>
          </a:stretch>
        </p:blipFill>
        <p:spPr>
          <a:xfrm>
            <a:off x="2242674" y="1587388"/>
            <a:ext cx="3760375" cy="2660904"/>
          </a:xfrm>
          <a:prstGeom prst="rect">
            <a:avLst/>
          </a:prstGeom>
        </p:spPr>
      </p:pic>
      <p:sp>
        <p:nvSpPr>
          <p:cNvPr id="4" name="Slide Number Placeholder 3">
            <a:extLst>
              <a:ext uri="{FF2B5EF4-FFF2-40B4-BE49-F238E27FC236}">
                <a16:creationId xmlns:a16="http://schemas.microsoft.com/office/drawing/2014/main" id="{74043874-5E7C-80B9-7CFB-3ED62CA827CF}"/>
              </a:ext>
            </a:extLst>
          </p:cNvPr>
          <p:cNvSpPr>
            <a:spLocks noGrp="1"/>
          </p:cNvSpPr>
          <p:nvPr>
            <p:ph type="sldNum" sz="quarter" idx="12"/>
          </p:nvPr>
        </p:nvSpPr>
        <p:spPr/>
        <p:txBody>
          <a:bodyPr/>
          <a:lstStyle/>
          <a:p>
            <a:fld id="{3C42EEBA-2012-6844-9078-D8C4990BCEAD}" type="slidenum">
              <a:rPr lang="en-US" smtClean="0"/>
              <a:t>13</a:t>
            </a:fld>
            <a:endParaRPr lang="en-US" dirty="0"/>
          </a:p>
        </p:txBody>
      </p:sp>
      <p:sp>
        <p:nvSpPr>
          <p:cNvPr id="5" name="Title 1">
            <a:extLst>
              <a:ext uri="{FF2B5EF4-FFF2-40B4-BE49-F238E27FC236}">
                <a16:creationId xmlns:a16="http://schemas.microsoft.com/office/drawing/2014/main" id="{81BAEA5F-AAC3-BC92-9BEF-C178366662DF}"/>
              </a:ext>
            </a:extLst>
          </p:cNvPr>
          <p:cNvSpPr>
            <a:spLocks noGrp="1"/>
          </p:cNvSpPr>
          <p:nvPr>
            <p:ph type="title"/>
          </p:nvPr>
        </p:nvSpPr>
        <p:spPr>
          <a:xfrm>
            <a:off x="838200" y="0"/>
            <a:ext cx="10515600" cy="840949"/>
          </a:xfrm>
        </p:spPr>
        <p:txBody>
          <a:bodyPr/>
          <a:lstStyle/>
          <a:p>
            <a:r>
              <a:rPr lang="en-US" dirty="0"/>
              <a:t>X-position of the cathode</a:t>
            </a:r>
          </a:p>
        </p:txBody>
      </p:sp>
      <p:sp>
        <p:nvSpPr>
          <p:cNvPr id="6" name="Title 13">
            <a:extLst>
              <a:ext uri="{FF2B5EF4-FFF2-40B4-BE49-F238E27FC236}">
                <a16:creationId xmlns:a16="http://schemas.microsoft.com/office/drawing/2014/main" id="{C587CA4A-8B1E-7EAC-4AB0-405B1786D3B9}"/>
              </a:ext>
            </a:extLst>
          </p:cNvPr>
          <p:cNvSpPr txBox="1">
            <a:spLocks/>
          </p:cNvSpPr>
          <p:nvPr/>
        </p:nvSpPr>
        <p:spPr>
          <a:xfrm>
            <a:off x="922868" y="734984"/>
            <a:ext cx="10515600" cy="840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t>”start” and “end” label assigned by TPC pattern recognition (Pandora)</a:t>
            </a:r>
          </a:p>
          <a:p>
            <a:pPr marL="342900" indent="-342900">
              <a:buFont typeface="Arial" panose="020B0604020202020204" pitchFamily="34" charset="0"/>
              <a:buChar char="•"/>
            </a:pPr>
            <a:r>
              <a:rPr lang="en-US" sz="2000" dirty="0"/>
              <a:t>Cathodes are at x=-210 cm and x=210 cm</a:t>
            </a:r>
          </a:p>
        </p:txBody>
      </p:sp>
      <p:sp>
        <p:nvSpPr>
          <p:cNvPr id="23" name="TextBox 22">
            <a:extLst>
              <a:ext uri="{FF2B5EF4-FFF2-40B4-BE49-F238E27FC236}">
                <a16:creationId xmlns:a16="http://schemas.microsoft.com/office/drawing/2014/main" id="{0353DFFF-55A7-5A85-88A5-BE3A04AD6C26}"/>
              </a:ext>
            </a:extLst>
          </p:cNvPr>
          <p:cNvSpPr txBox="1"/>
          <p:nvPr/>
        </p:nvSpPr>
        <p:spPr>
          <a:xfrm>
            <a:off x="614554" y="2475194"/>
            <a:ext cx="1395510" cy="369332"/>
          </a:xfrm>
          <a:prstGeom prst="rect">
            <a:avLst/>
          </a:prstGeom>
          <a:noFill/>
        </p:spPr>
        <p:txBody>
          <a:bodyPr wrap="none" rtlCol="0">
            <a:spAutoFit/>
          </a:bodyPr>
          <a:lstStyle/>
          <a:p>
            <a:r>
              <a:rPr lang="en-US" dirty="0"/>
              <a:t>East Cryostat</a:t>
            </a:r>
          </a:p>
        </p:txBody>
      </p:sp>
      <p:sp>
        <p:nvSpPr>
          <p:cNvPr id="24" name="TextBox 23">
            <a:extLst>
              <a:ext uri="{FF2B5EF4-FFF2-40B4-BE49-F238E27FC236}">
                <a16:creationId xmlns:a16="http://schemas.microsoft.com/office/drawing/2014/main" id="{C8D1BB12-3FAD-512A-6705-C11CD8CA429C}"/>
              </a:ext>
            </a:extLst>
          </p:cNvPr>
          <p:cNvSpPr txBox="1"/>
          <p:nvPr/>
        </p:nvSpPr>
        <p:spPr>
          <a:xfrm>
            <a:off x="567971" y="5064404"/>
            <a:ext cx="1488677" cy="369332"/>
          </a:xfrm>
          <a:prstGeom prst="rect">
            <a:avLst/>
          </a:prstGeom>
          <a:noFill/>
        </p:spPr>
        <p:txBody>
          <a:bodyPr wrap="none" rtlCol="0">
            <a:spAutoFit/>
          </a:bodyPr>
          <a:lstStyle/>
          <a:p>
            <a:r>
              <a:rPr lang="en-US" dirty="0"/>
              <a:t>West Cryostat</a:t>
            </a:r>
          </a:p>
        </p:txBody>
      </p:sp>
    </p:spTree>
    <p:extLst>
      <p:ext uri="{BB962C8B-B14F-4D97-AF65-F5344CB8AC3E}">
        <p14:creationId xmlns:p14="http://schemas.microsoft.com/office/powerpoint/2010/main" val="1846768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38753E-318C-5B6F-2EA6-2BECB383A4C4}"/>
              </a:ext>
            </a:extLst>
          </p:cNvPr>
          <p:cNvPicPr>
            <a:picLocks noChangeAspect="1"/>
          </p:cNvPicPr>
          <p:nvPr/>
        </p:nvPicPr>
        <p:blipFill>
          <a:blip r:embed="rId3"/>
          <a:stretch>
            <a:fillRect/>
          </a:stretch>
        </p:blipFill>
        <p:spPr>
          <a:xfrm>
            <a:off x="6019659" y="2540314"/>
            <a:ext cx="4370999" cy="4224528"/>
          </a:xfrm>
          <a:prstGeom prst="rect">
            <a:avLst/>
          </a:prstGeom>
        </p:spPr>
      </p:pic>
      <p:pic>
        <p:nvPicPr>
          <p:cNvPr id="11" name="Picture 10">
            <a:extLst>
              <a:ext uri="{FF2B5EF4-FFF2-40B4-BE49-F238E27FC236}">
                <a16:creationId xmlns:a16="http://schemas.microsoft.com/office/drawing/2014/main" id="{6425864A-75B0-B83E-9094-EA48514BB050}"/>
              </a:ext>
            </a:extLst>
          </p:cNvPr>
          <p:cNvPicPr>
            <a:picLocks noChangeAspect="1"/>
          </p:cNvPicPr>
          <p:nvPr/>
        </p:nvPicPr>
        <p:blipFill>
          <a:blip r:embed="rId4"/>
          <a:stretch>
            <a:fillRect/>
          </a:stretch>
        </p:blipFill>
        <p:spPr>
          <a:xfrm>
            <a:off x="1290434" y="2540314"/>
            <a:ext cx="4347873" cy="4224528"/>
          </a:xfrm>
          <a:prstGeom prst="rect">
            <a:avLst/>
          </a:prstGeom>
        </p:spPr>
      </p:pic>
      <p:sp>
        <p:nvSpPr>
          <p:cNvPr id="4" name="Slide Number Placeholder 3">
            <a:extLst>
              <a:ext uri="{FF2B5EF4-FFF2-40B4-BE49-F238E27FC236}">
                <a16:creationId xmlns:a16="http://schemas.microsoft.com/office/drawing/2014/main" id="{CB3F2568-5E40-F5D0-03C0-0EE7CA1BE99E}"/>
              </a:ext>
            </a:extLst>
          </p:cNvPr>
          <p:cNvSpPr>
            <a:spLocks noGrp="1"/>
          </p:cNvSpPr>
          <p:nvPr>
            <p:ph type="sldNum" sz="quarter" idx="12"/>
          </p:nvPr>
        </p:nvSpPr>
        <p:spPr/>
        <p:txBody>
          <a:bodyPr/>
          <a:lstStyle/>
          <a:p>
            <a:fld id="{3C42EEBA-2012-6844-9078-D8C4990BCEAD}" type="slidenum">
              <a:rPr lang="en-US" smtClean="0"/>
              <a:t>14</a:t>
            </a:fld>
            <a:endParaRPr lang="en-US" dirty="0"/>
          </a:p>
        </p:txBody>
      </p:sp>
      <p:sp>
        <p:nvSpPr>
          <p:cNvPr id="5" name="Title 1">
            <a:extLst>
              <a:ext uri="{FF2B5EF4-FFF2-40B4-BE49-F238E27FC236}">
                <a16:creationId xmlns:a16="http://schemas.microsoft.com/office/drawing/2014/main" id="{9530E69D-5885-5792-45F5-D0CB80A73A00}"/>
              </a:ext>
            </a:extLst>
          </p:cNvPr>
          <p:cNvSpPr txBox="1">
            <a:spLocks/>
          </p:cNvSpPr>
          <p:nvPr/>
        </p:nvSpPr>
        <p:spPr>
          <a:xfrm>
            <a:off x="838200" y="363668"/>
            <a:ext cx="10515600" cy="8614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X-directional balance of tracks on either side of the cathode</a:t>
            </a:r>
          </a:p>
        </p:txBody>
      </p:sp>
      <p:graphicFrame>
        <p:nvGraphicFramePr>
          <p:cNvPr id="7" name="Table 7">
            <a:extLst>
              <a:ext uri="{FF2B5EF4-FFF2-40B4-BE49-F238E27FC236}">
                <a16:creationId xmlns:a16="http://schemas.microsoft.com/office/drawing/2014/main" id="{9B8B4B6C-8A3A-7D5C-0C6C-061A061E2EE4}"/>
              </a:ext>
            </a:extLst>
          </p:cNvPr>
          <p:cNvGraphicFramePr>
            <a:graphicFrameLocks noGrp="1"/>
          </p:cNvGraphicFramePr>
          <p:nvPr>
            <p:extLst>
              <p:ext uri="{D42A27DB-BD31-4B8C-83A1-F6EECF244321}">
                <p14:modId xmlns:p14="http://schemas.microsoft.com/office/powerpoint/2010/main" val="3315898293"/>
              </p:ext>
            </p:extLst>
          </p:nvPr>
        </p:nvGraphicFramePr>
        <p:xfrm>
          <a:off x="3693216" y="1063802"/>
          <a:ext cx="4805568" cy="826642"/>
        </p:xfrm>
        <a:graphic>
          <a:graphicData uri="http://schemas.openxmlformats.org/drawingml/2006/table">
            <a:tbl>
              <a:tblPr firstRow="1" bandRow="1">
                <a:tableStyleId>{2D5ABB26-0587-4C30-8999-92F81FD0307C}</a:tableStyleId>
              </a:tblPr>
              <a:tblGrid>
                <a:gridCol w="2645463">
                  <a:extLst>
                    <a:ext uri="{9D8B030D-6E8A-4147-A177-3AD203B41FA5}">
                      <a16:colId xmlns:a16="http://schemas.microsoft.com/office/drawing/2014/main" val="1161705065"/>
                    </a:ext>
                  </a:extLst>
                </a:gridCol>
                <a:gridCol w="698225">
                  <a:extLst>
                    <a:ext uri="{9D8B030D-6E8A-4147-A177-3AD203B41FA5}">
                      <a16:colId xmlns:a16="http://schemas.microsoft.com/office/drawing/2014/main" val="189834134"/>
                    </a:ext>
                  </a:extLst>
                </a:gridCol>
                <a:gridCol w="715618">
                  <a:extLst>
                    <a:ext uri="{9D8B030D-6E8A-4147-A177-3AD203B41FA5}">
                      <a16:colId xmlns:a16="http://schemas.microsoft.com/office/drawing/2014/main" val="1794386334"/>
                    </a:ext>
                  </a:extLst>
                </a:gridCol>
                <a:gridCol w="746262">
                  <a:extLst>
                    <a:ext uri="{9D8B030D-6E8A-4147-A177-3AD203B41FA5}">
                      <a16:colId xmlns:a16="http://schemas.microsoft.com/office/drawing/2014/main" val="1429647696"/>
                    </a:ext>
                  </a:extLst>
                </a:gridCol>
              </a:tblGrid>
              <a:tr h="370840">
                <a:tc>
                  <a:txBody>
                    <a:bodyPr/>
                    <a:lstStyle/>
                    <a:p>
                      <a:pPr algn="ctr"/>
                      <a:r>
                        <a:rPr lang="en-US" b="1" dirty="0">
                          <a:solidFill>
                            <a:schemeClr val="bg1"/>
                          </a:solidFill>
                        </a:rPr>
                        <a:t>Balance Ratio</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ctr"/>
                      <a:r>
                        <a:rPr lang="en-US" dirty="0"/>
                        <a:t>≈ -1</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dirty="0"/>
                        <a:t>≈ 0</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dirty="0"/>
                        <a:t>≈ 1</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284185902"/>
                  </a:ext>
                </a:extLst>
              </a:tr>
              <a:tr h="455802">
                <a:tc>
                  <a:txBody>
                    <a:bodyPr/>
                    <a:lstStyle/>
                    <a:p>
                      <a:pPr algn="ctr"/>
                      <a:r>
                        <a:rPr lang="en-US" b="1" dirty="0">
                          <a:solidFill>
                            <a:schemeClr val="bg1"/>
                          </a:solidFill>
                        </a:rPr>
                        <a:t>Primary TPC of Track</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ctr"/>
                      <a:r>
                        <a:rPr lang="en-US" dirty="0"/>
                        <a:t>East</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dirty="0"/>
                        <a:t>Both</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dirty="0"/>
                        <a:t>West</a:t>
                      </a: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945685607"/>
                  </a:ext>
                </a:extLst>
              </a:tr>
            </a:tbl>
          </a:graphicData>
        </a:graphic>
      </p:graphicFrame>
    </p:spTree>
    <p:extLst>
      <p:ext uri="{BB962C8B-B14F-4D97-AF65-F5344CB8AC3E}">
        <p14:creationId xmlns:p14="http://schemas.microsoft.com/office/powerpoint/2010/main" val="1803346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894AFB1-33F2-3D40-035E-D40ECE742652}"/>
              </a:ext>
            </a:extLst>
          </p:cNvPr>
          <p:cNvPicPr>
            <a:picLocks noChangeAspect="1"/>
          </p:cNvPicPr>
          <p:nvPr/>
        </p:nvPicPr>
        <p:blipFill>
          <a:blip r:embed="rId3"/>
          <a:stretch>
            <a:fillRect/>
          </a:stretch>
        </p:blipFill>
        <p:spPr>
          <a:xfrm>
            <a:off x="2565811" y="3908353"/>
            <a:ext cx="3530189" cy="2939162"/>
          </a:xfrm>
          <a:prstGeom prst="rect">
            <a:avLst/>
          </a:prstGeom>
        </p:spPr>
      </p:pic>
      <p:pic>
        <p:nvPicPr>
          <p:cNvPr id="24" name="Picture 23">
            <a:extLst>
              <a:ext uri="{FF2B5EF4-FFF2-40B4-BE49-F238E27FC236}">
                <a16:creationId xmlns:a16="http://schemas.microsoft.com/office/drawing/2014/main" id="{3848A647-E1E2-3A00-6FF3-096B948EA7A9}"/>
              </a:ext>
            </a:extLst>
          </p:cNvPr>
          <p:cNvPicPr>
            <a:picLocks noChangeAspect="1"/>
          </p:cNvPicPr>
          <p:nvPr/>
        </p:nvPicPr>
        <p:blipFill>
          <a:blip r:embed="rId4"/>
          <a:stretch>
            <a:fillRect/>
          </a:stretch>
        </p:blipFill>
        <p:spPr>
          <a:xfrm>
            <a:off x="2608560" y="974852"/>
            <a:ext cx="3498242" cy="2939162"/>
          </a:xfrm>
          <a:prstGeom prst="rect">
            <a:avLst/>
          </a:prstGeom>
        </p:spPr>
      </p:pic>
      <p:pic>
        <p:nvPicPr>
          <p:cNvPr id="26" name="Picture 25">
            <a:extLst>
              <a:ext uri="{FF2B5EF4-FFF2-40B4-BE49-F238E27FC236}">
                <a16:creationId xmlns:a16="http://schemas.microsoft.com/office/drawing/2014/main" id="{53AF8B3C-975B-8D18-0DD5-BC1FF975DBCF}"/>
              </a:ext>
            </a:extLst>
          </p:cNvPr>
          <p:cNvPicPr>
            <a:picLocks noChangeAspect="1"/>
          </p:cNvPicPr>
          <p:nvPr/>
        </p:nvPicPr>
        <p:blipFill>
          <a:blip r:embed="rId5"/>
          <a:stretch>
            <a:fillRect/>
          </a:stretch>
        </p:blipFill>
        <p:spPr>
          <a:xfrm>
            <a:off x="6085658" y="973924"/>
            <a:ext cx="3530189" cy="2939162"/>
          </a:xfrm>
          <a:prstGeom prst="rect">
            <a:avLst/>
          </a:prstGeom>
        </p:spPr>
      </p:pic>
      <p:pic>
        <p:nvPicPr>
          <p:cNvPr id="28" name="Picture 27">
            <a:extLst>
              <a:ext uri="{FF2B5EF4-FFF2-40B4-BE49-F238E27FC236}">
                <a16:creationId xmlns:a16="http://schemas.microsoft.com/office/drawing/2014/main" id="{296DDF86-1129-652A-C21D-7F88BFA845F8}"/>
              </a:ext>
            </a:extLst>
          </p:cNvPr>
          <p:cNvPicPr>
            <a:picLocks noChangeAspect="1"/>
          </p:cNvPicPr>
          <p:nvPr/>
        </p:nvPicPr>
        <p:blipFill>
          <a:blip r:embed="rId6"/>
          <a:stretch>
            <a:fillRect/>
          </a:stretch>
        </p:blipFill>
        <p:spPr>
          <a:xfrm>
            <a:off x="6090388" y="3910209"/>
            <a:ext cx="3567461" cy="2939162"/>
          </a:xfrm>
          <a:prstGeom prst="rect">
            <a:avLst/>
          </a:prstGeom>
        </p:spPr>
      </p:pic>
      <p:sp>
        <p:nvSpPr>
          <p:cNvPr id="4" name="Slide Number Placeholder 3">
            <a:extLst>
              <a:ext uri="{FF2B5EF4-FFF2-40B4-BE49-F238E27FC236}">
                <a16:creationId xmlns:a16="http://schemas.microsoft.com/office/drawing/2014/main" id="{F1E115B5-6FC8-28C2-BBC9-D34672E92F10}"/>
              </a:ext>
            </a:extLst>
          </p:cNvPr>
          <p:cNvSpPr>
            <a:spLocks noGrp="1"/>
          </p:cNvSpPr>
          <p:nvPr>
            <p:ph type="sldNum" sz="quarter" idx="12"/>
          </p:nvPr>
        </p:nvSpPr>
        <p:spPr/>
        <p:txBody>
          <a:bodyPr/>
          <a:lstStyle/>
          <a:p>
            <a:fld id="{3C42EEBA-2012-6844-9078-D8C4990BCEAD}" type="slidenum">
              <a:rPr lang="en-US" smtClean="0"/>
              <a:t>15</a:t>
            </a:fld>
            <a:endParaRPr lang="en-US" dirty="0"/>
          </a:p>
        </p:txBody>
      </p:sp>
      <p:sp>
        <p:nvSpPr>
          <p:cNvPr id="5" name="Title 1">
            <a:extLst>
              <a:ext uri="{FF2B5EF4-FFF2-40B4-BE49-F238E27FC236}">
                <a16:creationId xmlns:a16="http://schemas.microsoft.com/office/drawing/2014/main" id="{354A1B04-728D-8FDE-2381-68BD7296E35B}"/>
              </a:ext>
            </a:extLst>
          </p:cNvPr>
          <p:cNvSpPr txBox="1">
            <a:spLocks/>
          </p:cNvSpPr>
          <p:nvPr/>
        </p:nvSpPr>
        <p:spPr>
          <a:xfrm>
            <a:off x="312822" y="39622"/>
            <a:ext cx="11340088" cy="5077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X-distance to Cathode from farther endpoint for tracks primarily on one side of the cathode</a:t>
            </a:r>
          </a:p>
        </p:txBody>
      </p:sp>
      <p:sp>
        <p:nvSpPr>
          <p:cNvPr id="14" name="Title 13">
            <a:extLst>
              <a:ext uri="{FF2B5EF4-FFF2-40B4-BE49-F238E27FC236}">
                <a16:creationId xmlns:a16="http://schemas.microsoft.com/office/drawing/2014/main" id="{F1D601F7-AFAD-9391-C4C8-E110092C9A7B}"/>
              </a:ext>
            </a:extLst>
          </p:cNvPr>
          <p:cNvSpPr txBox="1">
            <a:spLocks/>
          </p:cNvSpPr>
          <p:nvPr/>
        </p:nvSpPr>
        <p:spPr>
          <a:xfrm>
            <a:off x="838200" y="406924"/>
            <a:ext cx="10515600" cy="365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These plots describe tracks with a balance ratio more extreme than 0.9.</a:t>
            </a:r>
          </a:p>
        </p:txBody>
      </p:sp>
      <p:sp>
        <p:nvSpPr>
          <p:cNvPr id="17" name="TextBox 16">
            <a:extLst>
              <a:ext uri="{FF2B5EF4-FFF2-40B4-BE49-F238E27FC236}">
                <a16:creationId xmlns:a16="http://schemas.microsoft.com/office/drawing/2014/main" id="{0C557EB5-B63E-4E36-B04D-22DB6F30BF00}"/>
              </a:ext>
            </a:extLst>
          </p:cNvPr>
          <p:cNvSpPr txBox="1"/>
          <p:nvPr/>
        </p:nvSpPr>
        <p:spPr>
          <a:xfrm>
            <a:off x="973775" y="2258839"/>
            <a:ext cx="1395510" cy="369332"/>
          </a:xfrm>
          <a:prstGeom prst="rect">
            <a:avLst/>
          </a:prstGeom>
          <a:noFill/>
        </p:spPr>
        <p:txBody>
          <a:bodyPr wrap="none" rtlCol="0">
            <a:spAutoFit/>
          </a:bodyPr>
          <a:lstStyle/>
          <a:p>
            <a:r>
              <a:rPr lang="en-US" dirty="0"/>
              <a:t>East Cryostat</a:t>
            </a:r>
          </a:p>
        </p:txBody>
      </p:sp>
      <p:sp>
        <p:nvSpPr>
          <p:cNvPr id="21" name="TextBox 20">
            <a:extLst>
              <a:ext uri="{FF2B5EF4-FFF2-40B4-BE49-F238E27FC236}">
                <a16:creationId xmlns:a16="http://schemas.microsoft.com/office/drawing/2014/main" id="{2B77448F-8728-B62D-4F27-C90F6765C18D}"/>
              </a:ext>
            </a:extLst>
          </p:cNvPr>
          <p:cNvSpPr txBox="1"/>
          <p:nvPr/>
        </p:nvSpPr>
        <p:spPr>
          <a:xfrm>
            <a:off x="927192" y="5203753"/>
            <a:ext cx="1488677" cy="369332"/>
          </a:xfrm>
          <a:prstGeom prst="rect">
            <a:avLst/>
          </a:prstGeom>
          <a:noFill/>
        </p:spPr>
        <p:txBody>
          <a:bodyPr wrap="none" rtlCol="0">
            <a:spAutoFit/>
          </a:bodyPr>
          <a:lstStyle/>
          <a:p>
            <a:r>
              <a:rPr lang="en-US" dirty="0"/>
              <a:t>West Cryostat</a:t>
            </a:r>
          </a:p>
        </p:txBody>
      </p:sp>
      <p:sp>
        <p:nvSpPr>
          <p:cNvPr id="22" name="TextBox 21">
            <a:extLst>
              <a:ext uri="{FF2B5EF4-FFF2-40B4-BE49-F238E27FC236}">
                <a16:creationId xmlns:a16="http://schemas.microsoft.com/office/drawing/2014/main" id="{FB337560-6A0D-9DD2-65AC-F8490FD5EA6B}"/>
              </a:ext>
            </a:extLst>
          </p:cNvPr>
          <p:cNvSpPr txBox="1"/>
          <p:nvPr/>
        </p:nvSpPr>
        <p:spPr>
          <a:xfrm>
            <a:off x="3418103" y="688322"/>
            <a:ext cx="1655710" cy="369332"/>
          </a:xfrm>
          <a:prstGeom prst="rect">
            <a:avLst/>
          </a:prstGeom>
          <a:noFill/>
        </p:spPr>
        <p:txBody>
          <a:bodyPr wrap="none" rtlCol="0">
            <a:spAutoFit/>
          </a:bodyPr>
          <a:lstStyle/>
          <a:p>
            <a:r>
              <a:rPr lang="en-US" dirty="0"/>
              <a:t>East of Cathode</a:t>
            </a:r>
          </a:p>
        </p:txBody>
      </p:sp>
      <p:sp>
        <p:nvSpPr>
          <p:cNvPr id="23" name="TextBox 22">
            <a:extLst>
              <a:ext uri="{FF2B5EF4-FFF2-40B4-BE49-F238E27FC236}">
                <a16:creationId xmlns:a16="http://schemas.microsoft.com/office/drawing/2014/main" id="{C8ED4743-A35F-BFCC-F203-BAF34D61F235}"/>
              </a:ext>
            </a:extLst>
          </p:cNvPr>
          <p:cNvSpPr txBox="1"/>
          <p:nvPr/>
        </p:nvSpPr>
        <p:spPr>
          <a:xfrm>
            <a:off x="6932130" y="688916"/>
            <a:ext cx="1748877" cy="369332"/>
          </a:xfrm>
          <a:prstGeom prst="rect">
            <a:avLst/>
          </a:prstGeom>
          <a:noFill/>
        </p:spPr>
        <p:txBody>
          <a:bodyPr wrap="none" rtlCol="0">
            <a:spAutoFit/>
          </a:bodyPr>
          <a:lstStyle/>
          <a:p>
            <a:r>
              <a:rPr lang="en-US" dirty="0"/>
              <a:t>West of Cathode</a:t>
            </a:r>
          </a:p>
        </p:txBody>
      </p:sp>
      <p:sp>
        <p:nvSpPr>
          <p:cNvPr id="29" name="TextBox 28">
            <a:extLst>
              <a:ext uri="{FF2B5EF4-FFF2-40B4-BE49-F238E27FC236}">
                <a16:creationId xmlns:a16="http://schemas.microsoft.com/office/drawing/2014/main" id="{14031331-4620-0FFA-BE4F-BA841F10422F}"/>
              </a:ext>
            </a:extLst>
          </p:cNvPr>
          <p:cNvSpPr txBox="1"/>
          <p:nvPr/>
        </p:nvSpPr>
        <p:spPr>
          <a:xfrm>
            <a:off x="3733862" y="3154810"/>
            <a:ext cx="1024191" cy="369332"/>
          </a:xfrm>
          <a:prstGeom prst="rect">
            <a:avLst/>
          </a:prstGeom>
          <a:noFill/>
        </p:spPr>
        <p:txBody>
          <a:bodyPr wrap="none" rtlCol="0">
            <a:spAutoFit/>
          </a:bodyPr>
          <a:lstStyle/>
          <a:p>
            <a:r>
              <a:rPr lang="en-US" dirty="0"/>
              <a:t>88 tracks</a:t>
            </a:r>
          </a:p>
        </p:txBody>
      </p:sp>
      <p:sp>
        <p:nvSpPr>
          <p:cNvPr id="30" name="TextBox 29">
            <a:extLst>
              <a:ext uri="{FF2B5EF4-FFF2-40B4-BE49-F238E27FC236}">
                <a16:creationId xmlns:a16="http://schemas.microsoft.com/office/drawing/2014/main" id="{6886521A-76EC-7B97-1CAD-A5886D9526B8}"/>
              </a:ext>
            </a:extLst>
          </p:cNvPr>
          <p:cNvSpPr txBox="1"/>
          <p:nvPr/>
        </p:nvSpPr>
        <p:spPr>
          <a:xfrm>
            <a:off x="7303513" y="3154810"/>
            <a:ext cx="1141210" cy="369332"/>
          </a:xfrm>
          <a:prstGeom prst="rect">
            <a:avLst/>
          </a:prstGeom>
          <a:noFill/>
        </p:spPr>
        <p:txBody>
          <a:bodyPr wrap="none" rtlCol="0">
            <a:spAutoFit/>
          </a:bodyPr>
          <a:lstStyle/>
          <a:p>
            <a:r>
              <a:rPr lang="en-US" dirty="0"/>
              <a:t>459 tracks</a:t>
            </a:r>
          </a:p>
        </p:txBody>
      </p:sp>
      <p:sp>
        <p:nvSpPr>
          <p:cNvPr id="31" name="TextBox 30">
            <a:extLst>
              <a:ext uri="{FF2B5EF4-FFF2-40B4-BE49-F238E27FC236}">
                <a16:creationId xmlns:a16="http://schemas.microsoft.com/office/drawing/2014/main" id="{C982C3A1-7229-2F1C-2B05-F4EA40EB123F}"/>
              </a:ext>
            </a:extLst>
          </p:cNvPr>
          <p:cNvSpPr txBox="1"/>
          <p:nvPr/>
        </p:nvSpPr>
        <p:spPr>
          <a:xfrm>
            <a:off x="7280147" y="6090339"/>
            <a:ext cx="1141210" cy="369332"/>
          </a:xfrm>
          <a:prstGeom prst="rect">
            <a:avLst/>
          </a:prstGeom>
          <a:noFill/>
        </p:spPr>
        <p:txBody>
          <a:bodyPr wrap="none" rtlCol="0">
            <a:spAutoFit/>
          </a:bodyPr>
          <a:lstStyle/>
          <a:p>
            <a:r>
              <a:rPr lang="en-US" dirty="0"/>
              <a:t>530 tracks</a:t>
            </a:r>
          </a:p>
        </p:txBody>
      </p:sp>
      <p:sp>
        <p:nvSpPr>
          <p:cNvPr id="32" name="TextBox 31">
            <a:extLst>
              <a:ext uri="{FF2B5EF4-FFF2-40B4-BE49-F238E27FC236}">
                <a16:creationId xmlns:a16="http://schemas.microsoft.com/office/drawing/2014/main" id="{A84FE255-47D0-B691-1031-83071E7D3BD1}"/>
              </a:ext>
            </a:extLst>
          </p:cNvPr>
          <p:cNvSpPr txBox="1"/>
          <p:nvPr/>
        </p:nvSpPr>
        <p:spPr>
          <a:xfrm>
            <a:off x="3675352" y="6090339"/>
            <a:ext cx="1141210" cy="369332"/>
          </a:xfrm>
          <a:prstGeom prst="rect">
            <a:avLst/>
          </a:prstGeom>
          <a:noFill/>
        </p:spPr>
        <p:txBody>
          <a:bodyPr wrap="none" rtlCol="0">
            <a:spAutoFit/>
          </a:bodyPr>
          <a:lstStyle/>
          <a:p>
            <a:r>
              <a:rPr lang="en-US" dirty="0"/>
              <a:t>472 tracks</a:t>
            </a:r>
          </a:p>
        </p:txBody>
      </p:sp>
    </p:spTree>
    <p:extLst>
      <p:ext uri="{BB962C8B-B14F-4D97-AF65-F5344CB8AC3E}">
        <p14:creationId xmlns:p14="http://schemas.microsoft.com/office/powerpoint/2010/main" val="2726186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E2B1D6-C9E8-8500-3DE7-A4DF50495CA8}"/>
              </a:ext>
            </a:extLst>
          </p:cNvPr>
          <p:cNvPicPr>
            <a:picLocks noChangeAspect="1"/>
          </p:cNvPicPr>
          <p:nvPr/>
        </p:nvPicPr>
        <p:blipFill>
          <a:blip r:embed="rId3"/>
          <a:stretch>
            <a:fillRect/>
          </a:stretch>
        </p:blipFill>
        <p:spPr>
          <a:xfrm>
            <a:off x="6125996" y="2024780"/>
            <a:ext cx="5682311" cy="4696691"/>
          </a:xfrm>
          <a:prstGeom prst="rect">
            <a:avLst/>
          </a:prstGeom>
        </p:spPr>
      </p:pic>
      <p:pic>
        <p:nvPicPr>
          <p:cNvPr id="11" name="Picture 10">
            <a:extLst>
              <a:ext uri="{FF2B5EF4-FFF2-40B4-BE49-F238E27FC236}">
                <a16:creationId xmlns:a16="http://schemas.microsoft.com/office/drawing/2014/main" id="{AE84D003-5B3C-1A9B-62A2-7C26D3EE4601}"/>
              </a:ext>
            </a:extLst>
          </p:cNvPr>
          <p:cNvPicPr>
            <a:picLocks noChangeAspect="1"/>
          </p:cNvPicPr>
          <p:nvPr/>
        </p:nvPicPr>
        <p:blipFill>
          <a:blip r:embed="rId4"/>
          <a:stretch>
            <a:fillRect/>
          </a:stretch>
        </p:blipFill>
        <p:spPr>
          <a:xfrm>
            <a:off x="443833" y="2024781"/>
            <a:ext cx="5630887" cy="4696691"/>
          </a:xfrm>
          <a:prstGeom prst="rect">
            <a:avLst/>
          </a:prstGeom>
        </p:spPr>
      </p:pic>
      <p:sp>
        <p:nvSpPr>
          <p:cNvPr id="4" name="Slide Number Placeholder 3">
            <a:extLst>
              <a:ext uri="{FF2B5EF4-FFF2-40B4-BE49-F238E27FC236}">
                <a16:creationId xmlns:a16="http://schemas.microsoft.com/office/drawing/2014/main" id="{F1E115B5-6FC8-28C2-BBC9-D34672E92F10}"/>
              </a:ext>
            </a:extLst>
          </p:cNvPr>
          <p:cNvSpPr>
            <a:spLocks noGrp="1"/>
          </p:cNvSpPr>
          <p:nvPr>
            <p:ph type="sldNum" sz="quarter" idx="12"/>
          </p:nvPr>
        </p:nvSpPr>
        <p:spPr/>
        <p:txBody>
          <a:bodyPr/>
          <a:lstStyle/>
          <a:p>
            <a:fld id="{3C42EEBA-2012-6844-9078-D8C4990BCEAD}" type="slidenum">
              <a:rPr lang="en-US" smtClean="0"/>
              <a:t>16</a:t>
            </a:fld>
            <a:endParaRPr lang="en-US" dirty="0"/>
          </a:p>
        </p:txBody>
      </p:sp>
      <p:sp>
        <p:nvSpPr>
          <p:cNvPr id="5" name="Title 1">
            <a:extLst>
              <a:ext uri="{FF2B5EF4-FFF2-40B4-BE49-F238E27FC236}">
                <a16:creationId xmlns:a16="http://schemas.microsoft.com/office/drawing/2014/main" id="{354A1B04-728D-8FDE-2381-68BD7296E35B}"/>
              </a:ext>
            </a:extLst>
          </p:cNvPr>
          <p:cNvSpPr txBox="1">
            <a:spLocks/>
          </p:cNvSpPr>
          <p:nvPr/>
        </p:nvSpPr>
        <p:spPr>
          <a:xfrm>
            <a:off x="539090" y="39622"/>
            <a:ext cx="11113819" cy="5077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Distance to Cathode from farther endpoint for tracks primarily on one side of the cathode</a:t>
            </a:r>
          </a:p>
        </p:txBody>
      </p:sp>
      <p:sp>
        <p:nvSpPr>
          <p:cNvPr id="14" name="Title 13">
            <a:extLst>
              <a:ext uri="{FF2B5EF4-FFF2-40B4-BE49-F238E27FC236}">
                <a16:creationId xmlns:a16="http://schemas.microsoft.com/office/drawing/2014/main" id="{F1D601F7-AFAD-9391-C4C8-E110092C9A7B}"/>
              </a:ext>
            </a:extLst>
          </p:cNvPr>
          <p:cNvSpPr txBox="1">
            <a:spLocks/>
          </p:cNvSpPr>
          <p:nvPr/>
        </p:nvSpPr>
        <p:spPr>
          <a:xfrm>
            <a:off x="838200" y="406924"/>
            <a:ext cx="10515600" cy="365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These plots describe tracks with a balance ratio more extreme than 0.9. </a:t>
            </a:r>
          </a:p>
        </p:txBody>
      </p:sp>
      <p:sp>
        <p:nvSpPr>
          <p:cNvPr id="24" name="TextBox 23">
            <a:extLst>
              <a:ext uri="{FF2B5EF4-FFF2-40B4-BE49-F238E27FC236}">
                <a16:creationId xmlns:a16="http://schemas.microsoft.com/office/drawing/2014/main" id="{005F277D-24F3-67C5-7353-F2601666EF41}"/>
              </a:ext>
            </a:extLst>
          </p:cNvPr>
          <p:cNvSpPr txBox="1"/>
          <p:nvPr/>
        </p:nvSpPr>
        <p:spPr>
          <a:xfrm>
            <a:off x="5398243" y="912066"/>
            <a:ext cx="1395510" cy="369332"/>
          </a:xfrm>
          <a:prstGeom prst="rect">
            <a:avLst/>
          </a:prstGeom>
          <a:noFill/>
        </p:spPr>
        <p:txBody>
          <a:bodyPr wrap="none" rtlCol="0">
            <a:spAutoFit/>
          </a:bodyPr>
          <a:lstStyle/>
          <a:p>
            <a:r>
              <a:rPr lang="en-US" dirty="0"/>
              <a:t>East Cryostat</a:t>
            </a:r>
          </a:p>
        </p:txBody>
      </p:sp>
      <p:sp>
        <p:nvSpPr>
          <p:cNvPr id="25" name="TextBox 24">
            <a:extLst>
              <a:ext uri="{FF2B5EF4-FFF2-40B4-BE49-F238E27FC236}">
                <a16:creationId xmlns:a16="http://schemas.microsoft.com/office/drawing/2014/main" id="{14AADA3B-B6B7-796D-9D6D-6AE1BC333C55}"/>
              </a:ext>
            </a:extLst>
          </p:cNvPr>
          <p:cNvSpPr txBox="1"/>
          <p:nvPr/>
        </p:nvSpPr>
        <p:spPr>
          <a:xfrm>
            <a:off x="2431420" y="1281398"/>
            <a:ext cx="1655710" cy="369332"/>
          </a:xfrm>
          <a:prstGeom prst="rect">
            <a:avLst/>
          </a:prstGeom>
          <a:noFill/>
        </p:spPr>
        <p:txBody>
          <a:bodyPr wrap="none" rtlCol="0">
            <a:spAutoFit/>
          </a:bodyPr>
          <a:lstStyle/>
          <a:p>
            <a:r>
              <a:rPr lang="en-US" dirty="0"/>
              <a:t>East of Cathode</a:t>
            </a:r>
          </a:p>
        </p:txBody>
      </p:sp>
      <p:sp>
        <p:nvSpPr>
          <p:cNvPr id="26" name="TextBox 25">
            <a:extLst>
              <a:ext uri="{FF2B5EF4-FFF2-40B4-BE49-F238E27FC236}">
                <a16:creationId xmlns:a16="http://schemas.microsoft.com/office/drawing/2014/main" id="{2414F4FE-F777-D0D4-69B7-808DA3E7F420}"/>
              </a:ext>
            </a:extLst>
          </p:cNvPr>
          <p:cNvSpPr txBox="1"/>
          <p:nvPr/>
        </p:nvSpPr>
        <p:spPr>
          <a:xfrm>
            <a:off x="8092713" y="1281398"/>
            <a:ext cx="1748877" cy="369332"/>
          </a:xfrm>
          <a:prstGeom prst="rect">
            <a:avLst/>
          </a:prstGeom>
          <a:noFill/>
        </p:spPr>
        <p:txBody>
          <a:bodyPr wrap="none" rtlCol="0">
            <a:spAutoFit/>
          </a:bodyPr>
          <a:lstStyle/>
          <a:p>
            <a:r>
              <a:rPr lang="en-US" dirty="0"/>
              <a:t>West of Cathode</a:t>
            </a:r>
          </a:p>
        </p:txBody>
      </p:sp>
    </p:spTree>
    <p:extLst>
      <p:ext uri="{BB962C8B-B14F-4D97-AF65-F5344CB8AC3E}">
        <p14:creationId xmlns:p14="http://schemas.microsoft.com/office/powerpoint/2010/main" val="520341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187927-C95B-9DCD-172E-BEE0F9EA181B}"/>
              </a:ext>
            </a:extLst>
          </p:cNvPr>
          <p:cNvPicPr>
            <a:picLocks noChangeAspect="1"/>
          </p:cNvPicPr>
          <p:nvPr/>
        </p:nvPicPr>
        <p:blipFill>
          <a:blip r:embed="rId3"/>
          <a:stretch>
            <a:fillRect/>
          </a:stretch>
        </p:blipFill>
        <p:spPr>
          <a:xfrm>
            <a:off x="413687" y="2024783"/>
            <a:ext cx="5682311" cy="4696691"/>
          </a:xfrm>
          <a:prstGeom prst="rect">
            <a:avLst/>
          </a:prstGeom>
        </p:spPr>
      </p:pic>
      <p:pic>
        <p:nvPicPr>
          <p:cNvPr id="11" name="Picture 10">
            <a:extLst>
              <a:ext uri="{FF2B5EF4-FFF2-40B4-BE49-F238E27FC236}">
                <a16:creationId xmlns:a16="http://schemas.microsoft.com/office/drawing/2014/main" id="{A06F9ECC-D71F-46A5-0F4E-75D4254C27FF}"/>
              </a:ext>
            </a:extLst>
          </p:cNvPr>
          <p:cNvPicPr>
            <a:picLocks noChangeAspect="1"/>
          </p:cNvPicPr>
          <p:nvPr/>
        </p:nvPicPr>
        <p:blipFill>
          <a:blip r:embed="rId4"/>
          <a:stretch>
            <a:fillRect/>
          </a:stretch>
        </p:blipFill>
        <p:spPr>
          <a:xfrm>
            <a:off x="6096000" y="2024784"/>
            <a:ext cx="5742305" cy="4696691"/>
          </a:xfrm>
          <a:prstGeom prst="rect">
            <a:avLst/>
          </a:prstGeom>
        </p:spPr>
      </p:pic>
      <p:sp>
        <p:nvSpPr>
          <p:cNvPr id="4" name="Slide Number Placeholder 3">
            <a:extLst>
              <a:ext uri="{FF2B5EF4-FFF2-40B4-BE49-F238E27FC236}">
                <a16:creationId xmlns:a16="http://schemas.microsoft.com/office/drawing/2014/main" id="{F1E115B5-6FC8-28C2-BBC9-D34672E92F10}"/>
              </a:ext>
            </a:extLst>
          </p:cNvPr>
          <p:cNvSpPr>
            <a:spLocks noGrp="1"/>
          </p:cNvSpPr>
          <p:nvPr>
            <p:ph type="sldNum" sz="quarter" idx="12"/>
          </p:nvPr>
        </p:nvSpPr>
        <p:spPr/>
        <p:txBody>
          <a:bodyPr/>
          <a:lstStyle/>
          <a:p>
            <a:fld id="{3C42EEBA-2012-6844-9078-D8C4990BCEAD}" type="slidenum">
              <a:rPr lang="en-US" smtClean="0"/>
              <a:t>17</a:t>
            </a:fld>
            <a:endParaRPr lang="en-US" dirty="0"/>
          </a:p>
        </p:txBody>
      </p:sp>
      <p:sp>
        <p:nvSpPr>
          <p:cNvPr id="5" name="Title 1">
            <a:extLst>
              <a:ext uri="{FF2B5EF4-FFF2-40B4-BE49-F238E27FC236}">
                <a16:creationId xmlns:a16="http://schemas.microsoft.com/office/drawing/2014/main" id="{354A1B04-728D-8FDE-2381-68BD7296E35B}"/>
              </a:ext>
            </a:extLst>
          </p:cNvPr>
          <p:cNvSpPr txBox="1">
            <a:spLocks/>
          </p:cNvSpPr>
          <p:nvPr/>
        </p:nvSpPr>
        <p:spPr>
          <a:xfrm>
            <a:off x="539090" y="39622"/>
            <a:ext cx="11113819" cy="5077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Distance to Cathode from farther endpoint for tracks primarily on one side of the cathode</a:t>
            </a:r>
          </a:p>
        </p:txBody>
      </p:sp>
      <p:sp>
        <p:nvSpPr>
          <p:cNvPr id="14" name="Title 13">
            <a:extLst>
              <a:ext uri="{FF2B5EF4-FFF2-40B4-BE49-F238E27FC236}">
                <a16:creationId xmlns:a16="http://schemas.microsoft.com/office/drawing/2014/main" id="{F1D601F7-AFAD-9391-C4C8-E110092C9A7B}"/>
              </a:ext>
            </a:extLst>
          </p:cNvPr>
          <p:cNvSpPr txBox="1">
            <a:spLocks/>
          </p:cNvSpPr>
          <p:nvPr/>
        </p:nvSpPr>
        <p:spPr>
          <a:xfrm>
            <a:off x="838200" y="406924"/>
            <a:ext cx="10515600" cy="365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These plots describe tracks with a balance ratio more extreme than 0.9. </a:t>
            </a:r>
          </a:p>
        </p:txBody>
      </p:sp>
      <p:sp>
        <p:nvSpPr>
          <p:cNvPr id="21" name="TextBox 20">
            <a:extLst>
              <a:ext uri="{FF2B5EF4-FFF2-40B4-BE49-F238E27FC236}">
                <a16:creationId xmlns:a16="http://schemas.microsoft.com/office/drawing/2014/main" id="{2B77448F-8728-B62D-4F27-C90F6765C18D}"/>
              </a:ext>
            </a:extLst>
          </p:cNvPr>
          <p:cNvSpPr txBox="1"/>
          <p:nvPr/>
        </p:nvSpPr>
        <p:spPr>
          <a:xfrm>
            <a:off x="5351660" y="920995"/>
            <a:ext cx="1488677" cy="369332"/>
          </a:xfrm>
          <a:prstGeom prst="rect">
            <a:avLst/>
          </a:prstGeom>
          <a:noFill/>
        </p:spPr>
        <p:txBody>
          <a:bodyPr wrap="none" rtlCol="0">
            <a:spAutoFit/>
          </a:bodyPr>
          <a:lstStyle/>
          <a:p>
            <a:r>
              <a:rPr lang="en-US" dirty="0"/>
              <a:t>West Cryostat</a:t>
            </a:r>
          </a:p>
        </p:txBody>
      </p:sp>
      <p:sp>
        <p:nvSpPr>
          <p:cNvPr id="25" name="TextBox 24">
            <a:extLst>
              <a:ext uri="{FF2B5EF4-FFF2-40B4-BE49-F238E27FC236}">
                <a16:creationId xmlns:a16="http://schemas.microsoft.com/office/drawing/2014/main" id="{DF09C3D8-805C-E289-4204-D0C7DA5C731E}"/>
              </a:ext>
            </a:extLst>
          </p:cNvPr>
          <p:cNvSpPr txBox="1"/>
          <p:nvPr/>
        </p:nvSpPr>
        <p:spPr>
          <a:xfrm>
            <a:off x="2431420" y="1281398"/>
            <a:ext cx="1655710" cy="369332"/>
          </a:xfrm>
          <a:prstGeom prst="rect">
            <a:avLst/>
          </a:prstGeom>
          <a:noFill/>
        </p:spPr>
        <p:txBody>
          <a:bodyPr wrap="none" rtlCol="0">
            <a:spAutoFit/>
          </a:bodyPr>
          <a:lstStyle/>
          <a:p>
            <a:r>
              <a:rPr lang="en-US" dirty="0"/>
              <a:t>East of Cathode</a:t>
            </a:r>
          </a:p>
        </p:txBody>
      </p:sp>
      <p:sp>
        <p:nvSpPr>
          <p:cNvPr id="26" name="TextBox 25">
            <a:extLst>
              <a:ext uri="{FF2B5EF4-FFF2-40B4-BE49-F238E27FC236}">
                <a16:creationId xmlns:a16="http://schemas.microsoft.com/office/drawing/2014/main" id="{58A3CBA3-A395-749B-6AB0-91B5625876B7}"/>
              </a:ext>
            </a:extLst>
          </p:cNvPr>
          <p:cNvSpPr txBox="1"/>
          <p:nvPr/>
        </p:nvSpPr>
        <p:spPr>
          <a:xfrm>
            <a:off x="8092713" y="1281398"/>
            <a:ext cx="1748877" cy="369332"/>
          </a:xfrm>
          <a:prstGeom prst="rect">
            <a:avLst/>
          </a:prstGeom>
          <a:noFill/>
        </p:spPr>
        <p:txBody>
          <a:bodyPr wrap="none" rtlCol="0">
            <a:spAutoFit/>
          </a:bodyPr>
          <a:lstStyle/>
          <a:p>
            <a:r>
              <a:rPr lang="en-US" dirty="0"/>
              <a:t>West of Cathode</a:t>
            </a:r>
          </a:p>
        </p:txBody>
      </p:sp>
    </p:spTree>
    <p:extLst>
      <p:ext uri="{BB962C8B-B14F-4D97-AF65-F5344CB8AC3E}">
        <p14:creationId xmlns:p14="http://schemas.microsoft.com/office/powerpoint/2010/main" val="296839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A3C77B-219C-EBAB-9152-37585EBC4A4E}"/>
              </a:ext>
            </a:extLst>
          </p:cNvPr>
          <p:cNvSpPr>
            <a:spLocks noGrp="1"/>
          </p:cNvSpPr>
          <p:nvPr>
            <p:ph idx="1"/>
          </p:nvPr>
        </p:nvSpPr>
        <p:spPr>
          <a:xfrm>
            <a:off x="838200" y="1325563"/>
            <a:ext cx="10515600" cy="5030787"/>
          </a:xfrm>
        </p:spPr>
        <p:txBody>
          <a:bodyPr>
            <a:normAutofit fontScale="92500" lnSpcReduction="10000"/>
          </a:bodyPr>
          <a:lstStyle/>
          <a:p>
            <a:r>
              <a:rPr lang="en-US" dirty="0"/>
              <a:t>CRT sample not ready yet</a:t>
            </a:r>
          </a:p>
          <a:p>
            <a:r>
              <a:rPr lang="en-US" dirty="0"/>
              <a:t>Balance ratio is meant to be a measure of the difference in energy deposition of a track on both sides of the cathode, since we are missing the necessary information in the tree to get a better estimate</a:t>
            </a:r>
          </a:p>
          <a:p>
            <a:pPr lvl="1"/>
            <a:r>
              <a:rPr lang="en-US" dirty="0"/>
              <a:t>We are looking to see if we could get this information added to the tree</a:t>
            </a:r>
          </a:p>
          <a:p>
            <a:r>
              <a:rPr lang="en-US" dirty="0"/>
              <a:t>It would be helpful to add trigger emulation with sliding windows</a:t>
            </a:r>
          </a:p>
          <a:p>
            <a:pPr lvl="1"/>
            <a:r>
              <a:rPr lang="en-US" dirty="0"/>
              <a:t>This would eliminate the drop in efficiency seen with the starting z-position plots</a:t>
            </a:r>
          </a:p>
          <a:p>
            <a:r>
              <a:rPr lang="en-US" dirty="0"/>
              <a:t>The East cryostat and East TPC looked/behaved differently</a:t>
            </a:r>
          </a:p>
          <a:p>
            <a:pPr lvl="1"/>
            <a:r>
              <a:rPr lang="en-US" dirty="0"/>
              <a:t>Much fewer tracks primarily in the East TPC of the East cryostat, and a ~10% drop in efficiency</a:t>
            </a:r>
          </a:p>
          <a:p>
            <a:pPr lvl="1"/>
            <a:r>
              <a:rPr lang="en-US" dirty="0"/>
              <a:t>Larger drop in efficiency in the East cryostat for track lengths between 200 – 240 cm</a:t>
            </a:r>
          </a:p>
          <a:p>
            <a:pPr lvl="1"/>
            <a:r>
              <a:rPr lang="en-US" dirty="0"/>
              <a:t>Performance differences could be a result of TPC variation on the sides, not only the PMT performance.</a:t>
            </a:r>
          </a:p>
        </p:txBody>
      </p:sp>
      <p:sp>
        <p:nvSpPr>
          <p:cNvPr id="4" name="Slide Number Placeholder 3">
            <a:extLst>
              <a:ext uri="{FF2B5EF4-FFF2-40B4-BE49-F238E27FC236}">
                <a16:creationId xmlns:a16="http://schemas.microsoft.com/office/drawing/2014/main" id="{C6958583-4871-A8DC-C7CE-46D6E506ADBD}"/>
              </a:ext>
            </a:extLst>
          </p:cNvPr>
          <p:cNvSpPr>
            <a:spLocks noGrp="1"/>
          </p:cNvSpPr>
          <p:nvPr>
            <p:ph type="sldNum" sz="quarter" idx="12"/>
          </p:nvPr>
        </p:nvSpPr>
        <p:spPr/>
        <p:txBody>
          <a:bodyPr/>
          <a:lstStyle/>
          <a:p>
            <a:fld id="{3C42EEBA-2012-6844-9078-D8C4990BCEAD}" type="slidenum">
              <a:rPr lang="en-US" smtClean="0"/>
              <a:t>18</a:t>
            </a:fld>
            <a:endParaRPr lang="en-US" dirty="0"/>
          </a:p>
        </p:txBody>
      </p:sp>
      <p:sp>
        <p:nvSpPr>
          <p:cNvPr id="8" name="Title 1">
            <a:extLst>
              <a:ext uri="{FF2B5EF4-FFF2-40B4-BE49-F238E27FC236}">
                <a16:creationId xmlns:a16="http://schemas.microsoft.com/office/drawing/2014/main" id="{668D1A2F-6F6D-FBFD-EDC4-2BA97D67649A}"/>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Conclusion/next steps</a:t>
            </a:r>
            <a:endParaRPr lang="en-US" dirty="0"/>
          </a:p>
        </p:txBody>
      </p:sp>
    </p:spTree>
    <p:extLst>
      <p:ext uri="{BB962C8B-B14F-4D97-AF65-F5344CB8AC3E}">
        <p14:creationId xmlns:p14="http://schemas.microsoft.com/office/powerpoint/2010/main" val="311428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E8C8CC-4B85-2BC6-BF77-B7BFE4D827B6}"/>
              </a:ext>
            </a:extLst>
          </p:cNvPr>
          <p:cNvSpPr>
            <a:spLocks noGrp="1"/>
          </p:cNvSpPr>
          <p:nvPr>
            <p:ph type="title"/>
          </p:nvPr>
        </p:nvSpPr>
        <p:spPr/>
        <p:txBody>
          <a:bodyPr/>
          <a:lstStyle/>
          <a:p>
            <a:r>
              <a:rPr lang="en-US" dirty="0"/>
              <a:t>Additional Slides</a:t>
            </a:r>
          </a:p>
        </p:txBody>
      </p:sp>
      <p:sp>
        <p:nvSpPr>
          <p:cNvPr id="4" name="Slide Number Placeholder 3">
            <a:extLst>
              <a:ext uri="{FF2B5EF4-FFF2-40B4-BE49-F238E27FC236}">
                <a16:creationId xmlns:a16="http://schemas.microsoft.com/office/drawing/2014/main" id="{E1D0CDB4-4C80-5EDA-755F-80AE54EAD9AD}"/>
              </a:ext>
            </a:extLst>
          </p:cNvPr>
          <p:cNvSpPr>
            <a:spLocks noGrp="1"/>
          </p:cNvSpPr>
          <p:nvPr>
            <p:ph type="sldNum" sz="quarter" idx="12"/>
          </p:nvPr>
        </p:nvSpPr>
        <p:spPr/>
        <p:txBody>
          <a:bodyPr/>
          <a:lstStyle/>
          <a:p>
            <a:fld id="{3C42EEBA-2012-6844-9078-D8C4990BCEAD}" type="slidenum">
              <a:rPr lang="en-US" smtClean="0"/>
              <a:t>19</a:t>
            </a:fld>
            <a:endParaRPr lang="en-US" dirty="0"/>
          </a:p>
        </p:txBody>
      </p:sp>
    </p:spTree>
    <p:extLst>
      <p:ext uri="{BB962C8B-B14F-4D97-AF65-F5344CB8AC3E}">
        <p14:creationId xmlns:p14="http://schemas.microsoft.com/office/powerpoint/2010/main" val="3043766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3A412-5B3B-3A87-FA2C-873A536DE902}"/>
              </a:ext>
            </a:extLst>
          </p:cNvPr>
          <p:cNvSpPr>
            <a:spLocks noGrp="1"/>
          </p:cNvSpPr>
          <p:nvPr>
            <p:ph type="title"/>
          </p:nvPr>
        </p:nvSpPr>
        <p:spPr>
          <a:xfrm>
            <a:off x="838200" y="28747"/>
            <a:ext cx="10515600" cy="1325563"/>
          </a:xfrm>
        </p:spPr>
        <p:txBody>
          <a:bodyPr/>
          <a:lstStyle/>
          <a:p>
            <a:r>
              <a:rPr lang="en-US" dirty="0"/>
              <a:t>About Me</a:t>
            </a:r>
          </a:p>
        </p:txBody>
      </p:sp>
      <p:sp>
        <p:nvSpPr>
          <p:cNvPr id="3" name="Content Placeholder 2">
            <a:extLst>
              <a:ext uri="{FF2B5EF4-FFF2-40B4-BE49-F238E27FC236}">
                <a16:creationId xmlns:a16="http://schemas.microsoft.com/office/drawing/2014/main" id="{E807020B-FB94-8F30-2FB4-40FB6A2414A7}"/>
              </a:ext>
            </a:extLst>
          </p:cNvPr>
          <p:cNvSpPr>
            <a:spLocks noGrp="1"/>
          </p:cNvSpPr>
          <p:nvPr>
            <p:ph idx="1"/>
          </p:nvPr>
        </p:nvSpPr>
        <p:spPr>
          <a:xfrm>
            <a:off x="838200" y="1358195"/>
            <a:ext cx="5833533" cy="4486275"/>
          </a:xfrm>
        </p:spPr>
        <p:txBody>
          <a:bodyPr/>
          <a:lstStyle/>
          <a:p>
            <a:r>
              <a:rPr lang="en-US" dirty="0"/>
              <a:t>I’m a rising Junior at Harvey Mudd College </a:t>
            </a:r>
          </a:p>
          <a:p>
            <a:pPr lvl="1"/>
            <a:r>
              <a:rPr lang="en-US" dirty="0"/>
              <a:t>Major: Physics and Computer Science</a:t>
            </a:r>
          </a:p>
          <a:p>
            <a:pPr lvl="1"/>
            <a:r>
              <a:rPr lang="en-US" dirty="0"/>
              <a:t>HSA Concentration: Music</a:t>
            </a:r>
          </a:p>
          <a:p>
            <a:r>
              <a:rPr lang="en-US" dirty="0"/>
              <a:t>My previous research experience is mostly in robotic biophysics, with a little bit of theoretical particle physics</a:t>
            </a:r>
          </a:p>
          <a:p>
            <a:r>
              <a:rPr lang="en-US" dirty="0"/>
              <a:t>In my free time, I like to bake and crochet!</a:t>
            </a:r>
          </a:p>
        </p:txBody>
      </p:sp>
      <p:sp>
        <p:nvSpPr>
          <p:cNvPr id="4" name="Slide Number Placeholder 3">
            <a:extLst>
              <a:ext uri="{FF2B5EF4-FFF2-40B4-BE49-F238E27FC236}">
                <a16:creationId xmlns:a16="http://schemas.microsoft.com/office/drawing/2014/main" id="{80A44093-2B06-34F9-AA14-85BAA39A28D7}"/>
              </a:ext>
            </a:extLst>
          </p:cNvPr>
          <p:cNvSpPr>
            <a:spLocks noGrp="1"/>
          </p:cNvSpPr>
          <p:nvPr>
            <p:ph type="sldNum" sz="quarter" idx="12"/>
          </p:nvPr>
        </p:nvSpPr>
        <p:spPr/>
        <p:txBody>
          <a:bodyPr/>
          <a:lstStyle/>
          <a:p>
            <a:fld id="{3C42EEBA-2012-6844-9078-D8C4990BCEAD}" type="slidenum">
              <a:rPr lang="en-US" smtClean="0"/>
              <a:t>2</a:t>
            </a:fld>
            <a:endParaRPr lang="en-US" dirty="0"/>
          </a:p>
        </p:txBody>
      </p:sp>
      <p:pic>
        <p:nvPicPr>
          <p:cNvPr id="6" name="Picture 5" descr="A picture containing text, indoor, measuring stick, device&#10;&#10;Description automatically generated">
            <a:extLst>
              <a:ext uri="{FF2B5EF4-FFF2-40B4-BE49-F238E27FC236}">
                <a16:creationId xmlns:a16="http://schemas.microsoft.com/office/drawing/2014/main" id="{B0367AEB-6DA2-8EF6-A039-615A7D128D5A}"/>
              </a:ext>
            </a:extLst>
          </p:cNvPr>
          <p:cNvPicPr>
            <a:picLocks noChangeAspect="1"/>
          </p:cNvPicPr>
          <p:nvPr/>
        </p:nvPicPr>
        <p:blipFill rotWithShape="1">
          <a:blip r:embed="rId2"/>
          <a:srcRect l="16025" t="55555" r="16724" b="7663"/>
          <a:stretch/>
        </p:blipFill>
        <p:spPr>
          <a:xfrm>
            <a:off x="8049328" y="691529"/>
            <a:ext cx="2743200" cy="2510199"/>
          </a:xfrm>
          <a:prstGeom prst="rect">
            <a:avLst/>
          </a:prstGeom>
        </p:spPr>
      </p:pic>
      <p:pic>
        <p:nvPicPr>
          <p:cNvPr id="1026" name="Picture 2">
            <a:extLst>
              <a:ext uri="{FF2B5EF4-FFF2-40B4-BE49-F238E27FC236}">
                <a16:creationId xmlns:a16="http://schemas.microsoft.com/office/drawing/2014/main" id="{C0CDA7A9-E0CF-943F-4D93-C538F37DE7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625"/>
          <a:stretch/>
        </p:blipFill>
        <p:spPr bwMode="auto">
          <a:xfrm>
            <a:off x="7110584" y="3429000"/>
            <a:ext cx="2199217" cy="2415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B71A28-1662-50FD-D40B-47614FBC99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81" t="12839" r="11798" b="17865"/>
          <a:stretch/>
        </p:blipFill>
        <p:spPr bwMode="auto">
          <a:xfrm>
            <a:off x="9522526" y="3429000"/>
            <a:ext cx="2199217" cy="2415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207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A01467-4B76-E89E-8420-6B4BE5D083A5}"/>
              </a:ext>
            </a:extLst>
          </p:cNvPr>
          <p:cNvSpPr>
            <a:spLocks noGrp="1"/>
          </p:cNvSpPr>
          <p:nvPr>
            <p:ph type="sldNum" sz="quarter" idx="12"/>
          </p:nvPr>
        </p:nvSpPr>
        <p:spPr/>
        <p:txBody>
          <a:bodyPr/>
          <a:lstStyle/>
          <a:p>
            <a:fld id="{3C42EEBA-2012-6844-9078-D8C4990BCEAD}" type="slidenum">
              <a:rPr lang="en-US" smtClean="0"/>
              <a:t>20</a:t>
            </a:fld>
            <a:endParaRPr lang="en-US" dirty="0"/>
          </a:p>
        </p:txBody>
      </p:sp>
      <p:sp>
        <p:nvSpPr>
          <p:cNvPr id="5" name="Title 1">
            <a:extLst>
              <a:ext uri="{FF2B5EF4-FFF2-40B4-BE49-F238E27FC236}">
                <a16:creationId xmlns:a16="http://schemas.microsoft.com/office/drawing/2014/main" id="{9D90E1A6-DDE3-09D7-97FE-34C536BF5D50}"/>
              </a:ext>
            </a:extLst>
          </p:cNvPr>
          <p:cNvSpPr txBox="1">
            <a:spLocks/>
          </p:cNvSpPr>
          <p:nvPr/>
        </p:nvSpPr>
        <p:spPr>
          <a:xfrm>
            <a:off x="838200" y="181065"/>
            <a:ext cx="10515600" cy="8614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80" dirty="0"/>
              <a:t>Time Difference between nominal trigger and beam gate</a:t>
            </a:r>
          </a:p>
        </p:txBody>
      </p:sp>
      <p:sp>
        <p:nvSpPr>
          <p:cNvPr id="6" name="Title 13">
            <a:extLst>
              <a:ext uri="{FF2B5EF4-FFF2-40B4-BE49-F238E27FC236}">
                <a16:creationId xmlns:a16="http://schemas.microsoft.com/office/drawing/2014/main" id="{7A97E8A8-EF95-4764-4D34-34640668C45D}"/>
              </a:ext>
            </a:extLst>
          </p:cNvPr>
          <p:cNvSpPr txBox="1">
            <a:spLocks/>
          </p:cNvSpPr>
          <p:nvPr/>
        </p:nvSpPr>
        <p:spPr>
          <a:xfrm>
            <a:off x="922868" y="981127"/>
            <a:ext cx="10515600" cy="86145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Time difference has 5 possible values, spaced 8 ns apart, from 120 ns to 152 ns. The mean time difference between nominal trigger and beam gate is 138.2 ns. This time difference is due to hardware delays.</a:t>
            </a:r>
          </a:p>
        </p:txBody>
      </p:sp>
      <p:pic>
        <p:nvPicPr>
          <p:cNvPr id="8" name="Picture 7">
            <a:extLst>
              <a:ext uri="{FF2B5EF4-FFF2-40B4-BE49-F238E27FC236}">
                <a16:creationId xmlns:a16="http://schemas.microsoft.com/office/drawing/2014/main" id="{68266962-A319-DC99-D44D-9BE7A0F9BD4B}"/>
              </a:ext>
            </a:extLst>
          </p:cNvPr>
          <p:cNvPicPr>
            <a:picLocks noChangeAspect="1"/>
          </p:cNvPicPr>
          <p:nvPr/>
        </p:nvPicPr>
        <p:blipFill>
          <a:blip r:embed="rId2"/>
          <a:stretch>
            <a:fillRect/>
          </a:stretch>
        </p:blipFill>
        <p:spPr>
          <a:xfrm>
            <a:off x="2370896" y="2090919"/>
            <a:ext cx="7450207" cy="4586016"/>
          </a:xfrm>
          <a:prstGeom prst="rect">
            <a:avLst/>
          </a:prstGeom>
        </p:spPr>
      </p:pic>
    </p:spTree>
    <p:extLst>
      <p:ext uri="{BB962C8B-B14F-4D97-AF65-F5344CB8AC3E}">
        <p14:creationId xmlns:p14="http://schemas.microsoft.com/office/powerpoint/2010/main" val="2159038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228D-E15F-D514-3120-E3B181959B11}"/>
              </a:ext>
            </a:extLst>
          </p:cNvPr>
          <p:cNvSpPr>
            <a:spLocks noGrp="1"/>
          </p:cNvSpPr>
          <p:nvPr>
            <p:ph type="title"/>
          </p:nvPr>
        </p:nvSpPr>
        <p:spPr/>
        <p:txBody>
          <a:bodyPr/>
          <a:lstStyle/>
          <a:p>
            <a:r>
              <a:rPr lang="en-US" dirty="0"/>
              <a:t>Track-Flash Matching Algorithms</a:t>
            </a:r>
          </a:p>
        </p:txBody>
      </p:sp>
      <p:sp>
        <p:nvSpPr>
          <p:cNvPr id="4" name="Slide Number Placeholder 3">
            <a:extLst>
              <a:ext uri="{FF2B5EF4-FFF2-40B4-BE49-F238E27FC236}">
                <a16:creationId xmlns:a16="http://schemas.microsoft.com/office/drawing/2014/main" id="{E5456816-FC6F-FC35-9DBD-EF7A1C03B450}"/>
              </a:ext>
            </a:extLst>
          </p:cNvPr>
          <p:cNvSpPr>
            <a:spLocks noGrp="1"/>
          </p:cNvSpPr>
          <p:nvPr>
            <p:ph type="sldNum" sz="quarter" idx="12"/>
          </p:nvPr>
        </p:nvSpPr>
        <p:spPr/>
        <p:txBody>
          <a:bodyPr/>
          <a:lstStyle/>
          <a:p>
            <a:fld id="{3C42EEBA-2012-6844-9078-D8C4990BCEAD}" type="slidenum">
              <a:rPr lang="en-US" smtClean="0"/>
              <a:t>21</a:t>
            </a:fld>
            <a:endParaRPr lang="en-US" dirty="0"/>
          </a:p>
        </p:txBody>
      </p:sp>
      <p:sp>
        <p:nvSpPr>
          <p:cNvPr id="5" name="Text Placeholder 2">
            <a:extLst>
              <a:ext uri="{FF2B5EF4-FFF2-40B4-BE49-F238E27FC236}">
                <a16:creationId xmlns:a16="http://schemas.microsoft.com/office/drawing/2014/main" id="{F082590C-7E91-BA9A-35EA-02CC89E3D65F}"/>
              </a:ext>
            </a:extLst>
          </p:cNvPr>
          <p:cNvSpPr>
            <a:spLocks noGrp="1"/>
          </p:cNvSpPr>
          <p:nvPr>
            <p:ph type="body" idx="1"/>
          </p:nvPr>
        </p:nvSpPr>
        <p:spPr>
          <a:xfrm>
            <a:off x="831850" y="4589463"/>
            <a:ext cx="10515600" cy="1500187"/>
          </a:xfrm>
        </p:spPr>
        <p:txBody>
          <a:bodyPr/>
          <a:lstStyle/>
          <a:p>
            <a:r>
              <a:rPr lang="en-US" dirty="0"/>
              <a:t>Matching tracks and flashes within a single PMT readout window using location-based and time-based algorithms and comparing the results</a:t>
            </a:r>
          </a:p>
        </p:txBody>
      </p:sp>
    </p:spTree>
    <p:extLst>
      <p:ext uri="{BB962C8B-B14F-4D97-AF65-F5344CB8AC3E}">
        <p14:creationId xmlns:p14="http://schemas.microsoft.com/office/powerpoint/2010/main" val="407340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D6F5-879D-E546-0856-0A7D17419AA5}"/>
              </a:ext>
            </a:extLst>
          </p:cNvPr>
          <p:cNvSpPr>
            <a:spLocks noGrp="1"/>
          </p:cNvSpPr>
          <p:nvPr>
            <p:ph type="title"/>
          </p:nvPr>
        </p:nvSpPr>
        <p:spPr/>
        <p:txBody>
          <a:bodyPr>
            <a:normAutofit/>
          </a:bodyPr>
          <a:lstStyle/>
          <a:p>
            <a:r>
              <a:rPr lang="en-US" sz="4000" dirty="0"/>
              <a:t>Two matching algorithms: location and time based</a:t>
            </a:r>
          </a:p>
        </p:txBody>
      </p:sp>
      <p:sp>
        <p:nvSpPr>
          <p:cNvPr id="5" name="Content Placeholder 4">
            <a:extLst>
              <a:ext uri="{FF2B5EF4-FFF2-40B4-BE49-F238E27FC236}">
                <a16:creationId xmlns:a16="http://schemas.microsoft.com/office/drawing/2014/main" id="{646A35F2-B539-C261-85EA-6DEF81570379}"/>
              </a:ext>
            </a:extLst>
          </p:cNvPr>
          <p:cNvSpPr>
            <a:spLocks noGrp="1"/>
          </p:cNvSpPr>
          <p:nvPr>
            <p:ph idx="1"/>
          </p:nvPr>
        </p:nvSpPr>
        <p:spPr/>
        <p:txBody>
          <a:bodyPr>
            <a:normAutofit lnSpcReduction="10000"/>
          </a:bodyPr>
          <a:lstStyle/>
          <a:p>
            <a:r>
              <a:rPr lang="en-US" dirty="0"/>
              <a:t>Location Based Algorithm</a:t>
            </a:r>
          </a:p>
          <a:p>
            <a:pPr lvl="1"/>
            <a:r>
              <a:rPr lang="en-US" dirty="0"/>
              <a:t>Pick the flash that’s closest in y-z position to the track’s barycenter/midpoint</a:t>
            </a:r>
          </a:p>
          <a:p>
            <a:r>
              <a:rPr lang="en-US" dirty="0"/>
              <a:t>Time Based Algorithm</a:t>
            </a:r>
          </a:p>
          <a:p>
            <a:pPr lvl="1"/>
            <a:r>
              <a:rPr lang="en-US" dirty="0"/>
              <a:t>This method </a:t>
            </a:r>
          </a:p>
          <a:p>
            <a:pPr lvl="1"/>
            <a:r>
              <a:rPr lang="en-US" dirty="0"/>
              <a:t>Pick the flash that’s closest in time to the track time (t0)</a:t>
            </a:r>
          </a:p>
          <a:p>
            <a:pPr lvl="1"/>
            <a:r>
              <a:rPr lang="en-US" dirty="0"/>
              <a:t>Keep only tracks with flashes within (t0-40 µs, t0+20 µs)</a:t>
            </a:r>
          </a:p>
          <a:p>
            <a:pPr lvl="2"/>
            <a:r>
              <a:rPr lang="en-US" dirty="0"/>
              <a:t>From location-based matching, we found most matched tracks were within this range</a:t>
            </a:r>
          </a:p>
          <a:p>
            <a:r>
              <a:rPr lang="en-US" dirty="0"/>
              <a:t>Both Algorithms</a:t>
            </a:r>
          </a:p>
          <a:p>
            <a:pPr lvl="1"/>
            <a:r>
              <a:rPr lang="en-US" dirty="0"/>
              <a:t>Allow multiple tracks to match to the same flash</a:t>
            </a:r>
          </a:p>
          <a:p>
            <a:pPr lvl="1"/>
            <a:r>
              <a:rPr lang="en-US" dirty="0"/>
              <a:t>Only consider tracks within the PMT readout window, t0 within (-55 µs, 75 µs)</a:t>
            </a:r>
          </a:p>
          <a:p>
            <a:pPr lvl="2"/>
            <a:r>
              <a:rPr lang="en-US" dirty="0"/>
              <a:t>This is in order to ensure that we should have the corresponding flash recorded</a:t>
            </a:r>
          </a:p>
          <a:p>
            <a:pPr marL="457200" lvl="1" indent="0">
              <a:buNone/>
            </a:pPr>
            <a:endParaRPr lang="en-US" dirty="0"/>
          </a:p>
        </p:txBody>
      </p:sp>
      <p:sp>
        <p:nvSpPr>
          <p:cNvPr id="4" name="Slide Number Placeholder 3">
            <a:extLst>
              <a:ext uri="{FF2B5EF4-FFF2-40B4-BE49-F238E27FC236}">
                <a16:creationId xmlns:a16="http://schemas.microsoft.com/office/drawing/2014/main" id="{6130E572-1FA5-F155-0682-1473C7596FEA}"/>
              </a:ext>
            </a:extLst>
          </p:cNvPr>
          <p:cNvSpPr>
            <a:spLocks noGrp="1"/>
          </p:cNvSpPr>
          <p:nvPr>
            <p:ph type="sldNum" sz="quarter" idx="12"/>
          </p:nvPr>
        </p:nvSpPr>
        <p:spPr/>
        <p:txBody>
          <a:bodyPr/>
          <a:lstStyle/>
          <a:p>
            <a:fld id="{3C42EEBA-2012-6844-9078-D8C4990BCEAD}" type="slidenum">
              <a:rPr lang="en-US" smtClean="0"/>
              <a:t>22</a:t>
            </a:fld>
            <a:endParaRPr lang="en-US" dirty="0"/>
          </a:p>
        </p:txBody>
      </p:sp>
    </p:spTree>
    <p:extLst>
      <p:ext uri="{BB962C8B-B14F-4D97-AF65-F5344CB8AC3E}">
        <p14:creationId xmlns:p14="http://schemas.microsoft.com/office/powerpoint/2010/main" val="2097586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829887-C93F-C655-D6B5-D609F8E7AE5E}"/>
              </a:ext>
            </a:extLst>
          </p:cNvPr>
          <p:cNvSpPr>
            <a:spLocks noGrp="1"/>
          </p:cNvSpPr>
          <p:nvPr>
            <p:ph type="sldNum" sz="quarter" idx="12"/>
          </p:nvPr>
        </p:nvSpPr>
        <p:spPr/>
        <p:txBody>
          <a:bodyPr/>
          <a:lstStyle/>
          <a:p>
            <a:fld id="{3C42EEBA-2012-6844-9078-D8C4990BCEAD}" type="slidenum">
              <a:rPr lang="en-US" smtClean="0"/>
              <a:t>23</a:t>
            </a:fld>
            <a:endParaRPr lang="en-US" dirty="0"/>
          </a:p>
        </p:txBody>
      </p:sp>
      <p:sp>
        <p:nvSpPr>
          <p:cNvPr id="5" name="Title 1">
            <a:extLst>
              <a:ext uri="{FF2B5EF4-FFF2-40B4-BE49-F238E27FC236}">
                <a16:creationId xmlns:a16="http://schemas.microsoft.com/office/drawing/2014/main" id="{CC3F31CE-2EFE-8082-2C27-B2F76D50864A}"/>
              </a:ext>
            </a:extLst>
          </p:cNvPr>
          <p:cNvSpPr txBox="1">
            <a:spLocks/>
          </p:cNvSpPr>
          <p:nvPr/>
        </p:nvSpPr>
        <p:spPr>
          <a:xfrm>
            <a:off x="838199" y="161314"/>
            <a:ext cx="10515600" cy="4880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Matching by Barycenter of Flashes and Tracks</a:t>
            </a:r>
          </a:p>
        </p:txBody>
      </p:sp>
      <p:sp>
        <p:nvSpPr>
          <p:cNvPr id="10" name="Title 13">
            <a:extLst>
              <a:ext uri="{FF2B5EF4-FFF2-40B4-BE49-F238E27FC236}">
                <a16:creationId xmlns:a16="http://schemas.microsoft.com/office/drawing/2014/main" id="{3CAE1703-026C-7D51-98EA-4A938213280A}"/>
              </a:ext>
            </a:extLst>
          </p:cNvPr>
          <p:cNvSpPr txBox="1">
            <a:spLocks/>
          </p:cNvSpPr>
          <p:nvPr/>
        </p:nvSpPr>
        <p:spPr>
          <a:xfrm>
            <a:off x="838199" y="488086"/>
            <a:ext cx="10515600" cy="12273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2000" dirty="0"/>
              <a:t>Pick the flash whose location is closest to the midpoint of the corresponding track</a:t>
            </a:r>
          </a:p>
          <a:p>
            <a:pPr marL="285750" indent="-285750">
              <a:buFont typeface="Arial" panose="020B0604020202020204" pitchFamily="34" charset="0"/>
              <a:buChar char="•"/>
            </a:pPr>
            <a:r>
              <a:rPr lang="en-US" sz="2000" dirty="0"/>
              <a:t>Below is plotted the time difference between the flash and its matched track</a:t>
            </a:r>
          </a:p>
        </p:txBody>
      </p:sp>
      <p:pic>
        <p:nvPicPr>
          <p:cNvPr id="15" name="Picture 14">
            <a:extLst>
              <a:ext uri="{FF2B5EF4-FFF2-40B4-BE49-F238E27FC236}">
                <a16:creationId xmlns:a16="http://schemas.microsoft.com/office/drawing/2014/main" id="{648C924D-B580-D853-AF7A-75B248953970}"/>
              </a:ext>
            </a:extLst>
          </p:cNvPr>
          <p:cNvPicPr>
            <a:picLocks noChangeAspect="1"/>
          </p:cNvPicPr>
          <p:nvPr/>
        </p:nvPicPr>
        <p:blipFill>
          <a:blip r:embed="rId3"/>
          <a:stretch>
            <a:fillRect/>
          </a:stretch>
        </p:blipFill>
        <p:spPr>
          <a:xfrm>
            <a:off x="6095999" y="2080532"/>
            <a:ext cx="5382056" cy="4302947"/>
          </a:xfrm>
          <a:prstGeom prst="rect">
            <a:avLst/>
          </a:prstGeom>
        </p:spPr>
      </p:pic>
      <p:pic>
        <p:nvPicPr>
          <p:cNvPr id="16" name="Picture 15">
            <a:extLst>
              <a:ext uri="{FF2B5EF4-FFF2-40B4-BE49-F238E27FC236}">
                <a16:creationId xmlns:a16="http://schemas.microsoft.com/office/drawing/2014/main" id="{8AF21A32-E437-339B-C2A3-982A73AB6A98}"/>
              </a:ext>
            </a:extLst>
          </p:cNvPr>
          <p:cNvPicPr>
            <a:picLocks noChangeAspect="1"/>
          </p:cNvPicPr>
          <p:nvPr/>
        </p:nvPicPr>
        <p:blipFill>
          <a:blip r:embed="rId4"/>
          <a:stretch>
            <a:fillRect/>
          </a:stretch>
        </p:blipFill>
        <p:spPr>
          <a:xfrm>
            <a:off x="220394" y="2053403"/>
            <a:ext cx="5557411" cy="4302947"/>
          </a:xfrm>
          <a:prstGeom prst="rect">
            <a:avLst/>
          </a:prstGeom>
        </p:spPr>
      </p:pic>
      <p:sp>
        <p:nvSpPr>
          <p:cNvPr id="17" name="Rectangle 16">
            <a:extLst>
              <a:ext uri="{FF2B5EF4-FFF2-40B4-BE49-F238E27FC236}">
                <a16:creationId xmlns:a16="http://schemas.microsoft.com/office/drawing/2014/main" id="{88CBE764-8865-3E2D-A4D8-30E861D51585}"/>
              </a:ext>
            </a:extLst>
          </p:cNvPr>
          <p:cNvSpPr/>
          <p:nvPr/>
        </p:nvSpPr>
        <p:spPr>
          <a:xfrm>
            <a:off x="2485623" y="2874838"/>
            <a:ext cx="1223492" cy="1890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2290E8E-215E-BC1D-87EE-76F9AC2FC4A5}"/>
              </a:ext>
            </a:extLst>
          </p:cNvPr>
          <p:cNvCxnSpPr>
            <a:cxnSpLocks/>
          </p:cNvCxnSpPr>
          <p:nvPr/>
        </p:nvCxnSpPr>
        <p:spPr>
          <a:xfrm>
            <a:off x="3709115" y="4334675"/>
            <a:ext cx="2386884" cy="4278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532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F34BB9-01AE-8AF1-74A2-003D7434B454}"/>
              </a:ext>
            </a:extLst>
          </p:cNvPr>
          <p:cNvSpPr>
            <a:spLocks noGrp="1"/>
          </p:cNvSpPr>
          <p:nvPr>
            <p:ph type="sldNum" sz="quarter" idx="12"/>
          </p:nvPr>
        </p:nvSpPr>
        <p:spPr/>
        <p:txBody>
          <a:bodyPr/>
          <a:lstStyle/>
          <a:p>
            <a:fld id="{3C42EEBA-2012-6844-9078-D8C4990BCEAD}" type="slidenum">
              <a:rPr lang="en-US" smtClean="0"/>
              <a:t>24</a:t>
            </a:fld>
            <a:endParaRPr lang="en-US" dirty="0"/>
          </a:p>
        </p:txBody>
      </p:sp>
      <p:sp>
        <p:nvSpPr>
          <p:cNvPr id="7" name="Title 1">
            <a:extLst>
              <a:ext uri="{FF2B5EF4-FFF2-40B4-BE49-F238E27FC236}">
                <a16:creationId xmlns:a16="http://schemas.microsoft.com/office/drawing/2014/main" id="{3B415F84-5A00-2110-E465-332D6FA30DFC}"/>
              </a:ext>
            </a:extLst>
          </p:cNvPr>
          <p:cNvSpPr txBox="1">
            <a:spLocks/>
          </p:cNvSpPr>
          <p:nvPr/>
        </p:nvSpPr>
        <p:spPr>
          <a:xfrm>
            <a:off x="838199" y="0"/>
            <a:ext cx="10515600" cy="4880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Exploration: Location of Tracks</a:t>
            </a:r>
          </a:p>
        </p:txBody>
      </p:sp>
      <p:sp>
        <p:nvSpPr>
          <p:cNvPr id="8" name="Title 13">
            <a:extLst>
              <a:ext uri="{FF2B5EF4-FFF2-40B4-BE49-F238E27FC236}">
                <a16:creationId xmlns:a16="http://schemas.microsoft.com/office/drawing/2014/main" id="{789E1386-98EF-771F-F95B-22DCE03F173C}"/>
              </a:ext>
            </a:extLst>
          </p:cNvPr>
          <p:cNvSpPr txBox="1">
            <a:spLocks/>
          </p:cNvSpPr>
          <p:nvPr/>
        </p:nvSpPr>
        <p:spPr>
          <a:xfrm>
            <a:off x="838199" y="773883"/>
            <a:ext cx="10515600" cy="1520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2000" dirty="0"/>
              <a:t>We checked whether it makes a significant difference to use the start, end, or midpoint of the track as the track’s location</a:t>
            </a:r>
          </a:p>
          <a:p>
            <a:pPr marL="742950" lvl="1" indent="-285750">
              <a:buFont typeface="Arial" panose="020B0604020202020204" pitchFamily="34" charset="0"/>
              <a:buChar char="•"/>
            </a:pPr>
            <a:r>
              <a:rPr lang="en-US" dirty="0">
                <a:latin typeface="+mj-lt"/>
                <a:ea typeface="+mj-ea"/>
                <a:cs typeface="+mj-cs"/>
              </a:rPr>
              <a:t>“start” and “end” label assigned by TPC pattern recognition (Pandora)</a:t>
            </a:r>
          </a:p>
          <a:p>
            <a:pPr marL="742950" lvl="1" indent="-285750">
              <a:buFont typeface="Arial" panose="020B0604020202020204" pitchFamily="34" charset="0"/>
              <a:buChar char="•"/>
            </a:pPr>
            <a:r>
              <a:rPr lang="en-US" dirty="0">
                <a:latin typeface="+mj-lt"/>
                <a:ea typeface="+mj-ea"/>
                <a:cs typeface="+mj-cs"/>
              </a:rPr>
              <a:t>Midpoint/barycenter of track calculated using these start and end positions</a:t>
            </a:r>
          </a:p>
          <a:p>
            <a:pPr marL="285750" indent="-285750">
              <a:buFont typeface="Arial" panose="020B0604020202020204" pitchFamily="34" charset="0"/>
              <a:buChar char="•"/>
            </a:pPr>
            <a:r>
              <a:rPr lang="en-US" sz="2000" dirty="0"/>
              <a:t>While there were slight variations, it didn’t significantly affect the plot</a:t>
            </a:r>
          </a:p>
        </p:txBody>
      </p:sp>
      <p:sp>
        <p:nvSpPr>
          <p:cNvPr id="15" name="TextBox 14">
            <a:extLst>
              <a:ext uri="{FF2B5EF4-FFF2-40B4-BE49-F238E27FC236}">
                <a16:creationId xmlns:a16="http://schemas.microsoft.com/office/drawing/2014/main" id="{6426BB25-5289-2A15-37BA-9FE85A170739}"/>
              </a:ext>
            </a:extLst>
          </p:cNvPr>
          <p:cNvSpPr txBox="1"/>
          <p:nvPr/>
        </p:nvSpPr>
        <p:spPr>
          <a:xfrm>
            <a:off x="1742200" y="2435981"/>
            <a:ext cx="632289" cy="369332"/>
          </a:xfrm>
          <a:prstGeom prst="rect">
            <a:avLst/>
          </a:prstGeom>
          <a:noFill/>
        </p:spPr>
        <p:txBody>
          <a:bodyPr wrap="none" rtlCol="0">
            <a:spAutoFit/>
          </a:bodyPr>
          <a:lstStyle/>
          <a:p>
            <a:r>
              <a:rPr lang="en-US" dirty="0"/>
              <a:t>Start</a:t>
            </a:r>
          </a:p>
        </p:txBody>
      </p:sp>
      <p:sp>
        <p:nvSpPr>
          <p:cNvPr id="16" name="TextBox 15">
            <a:extLst>
              <a:ext uri="{FF2B5EF4-FFF2-40B4-BE49-F238E27FC236}">
                <a16:creationId xmlns:a16="http://schemas.microsoft.com/office/drawing/2014/main" id="{0658B029-90B4-239D-AE5B-5C4568375D52}"/>
              </a:ext>
            </a:extLst>
          </p:cNvPr>
          <p:cNvSpPr txBox="1"/>
          <p:nvPr/>
        </p:nvSpPr>
        <p:spPr>
          <a:xfrm>
            <a:off x="5481301" y="2435981"/>
            <a:ext cx="1205779" cy="369332"/>
          </a:xfrm>
          <a:prstGeom prst="rect">
            <a:avLst/>
          </a:prstGeom>
          <a:noFill/>
        </p:spPr>
        <p:txBody>
          <a:bodyPr wrap="none" rtlCol="0">
            <a:spAutoFit/>
          </a:bodyPr>
          <a:lstStyle/>
          <a:p>
            <a:r>
              <a:rPr lang="en-US" dirty="0"/>
              <a:t>Barycenter</a:t>
            </a:r>
          </a:p>
        </p:txBody>
      </p:sp>
      <p:sp>
        <p:nvSpPr>
          <p:cNvPr id="17" name="TextBox 16">
            <a:extLst>
              <a:ext uri="{FF2B5EF4-FFF2-40B4-BE49-F238E27FC236}">
                <a16:creationId xmlns:a16="http://schemas.microsoft.com/office/drawing/2014/main" id="{E9E9DC0E-FD03-0D0A-7E8B-EB93A1E24193}"/>
              </a:ext>
            </a:extLst>
          </p:cNvPr>
          <p:cNvSpPr txBox="1"/>
          <p:nvPr/>
        </p:nvSpPr>
        <p:spPr>
          <a:xfrm>
            <a:off x="9711933" y="2435471"/>
            <a:ext cx="540533" cy="369332"/>
          </a:xfrm>
          <a:prstGeom prst="rect">
            <a:avLst/>
          </a:prstGeom>
          <a:noFill/>
        </p:spPr>
        <p:txBody>
          <a:bodyPr wrap="none" rtlCol="0">
            <a:spAutoFit/>
          </a:bodyPr>
          <a:lstStyle/>
          <a:p>
            <a:r>
              <a:rPr lang="en-US" dirty="0"/>
              <a:t>End</a:t>
            </a:r>
          </a:p>
        </p:txBody>
      </p:sp>
      <p:pic>
        <p:nvPicPr>
          <p:cNvPr id="3" name="Picture 2">
            <a:extLst>
              <a:ext uri="{FF2B5EF4-FFF2-40B4-BE49-F238E27FC236}">
                <a16:creationId xmlns:a16="http://schemas.microsoft.com/office/drawing/2014/main" id="{406B4A80-486A-C84D-DBBE-78A8BC951C84}"/>
              </a:ext>
            </a:extLst>
          </p:cNvPr>
          <p:cNvPicPr>
            <a:picLocks noChangeAspect="1"/>
          </p:cNvPicPr>
          <p:nvPr/>
        </p:nvPicPr>
        <p:blipFill>
          <a:blip r:embed="rId3"/>
          <a:stretch>
            <a:fillRect/>
          </a:stretch>
        </p:blipFill>
        <p:spPr>
          <a:xfrm>
            <a:off x="0" y="2805313"/>
            <a:ext cx="4116688" cy="3551037"/>
          </a:xfrm>
          <a:prstGeom prst="rect">
            <a:avLst/>
          </a:prstGeom>
        </p:spPr>
      </p:pic>
      <p:pic>
        <p:nvPicPr>
          <p:cNvPr id="6" name="Picture 5">
            <a:extLst>
              <a:ext uri="{FF2B5EF4-FFF2-40B4-BE49-F238E27FC236}">
                <a16:creationId xmlns:a16="http://schemas.microsoft.com/office/drawing/2014/main" id="{D5580EE9-F712-812F-16E4-FDE0F6ABCED7}"/>
              </a:ext>
            </a:extLst>
          </p:cNvPr>
          <p:cNvPicPr>
            <a:picLocks noChangeAspect="1"/>
          </p:cNvPicPr>
          <p:nvPr/>
        </p:nvPicPr>
        <p:blipFill>
          <a:blip r:embed="rId4"/>
          <a:stretch>
            <a:fillRect/>
          </a:stretch>
        </p:blipFill>
        <p:spPr>
          <a:xfrm>
            <a:off x="4037656" y="2805313"/>
            <a:ext cx="4116688" cy="3551037"/>
          </a:xfrm>
          <a:prstGeom prst="rect">
            <a:avLst/>
          </a:prstGeom>
        </p:spPr>
      </p:pic>
      <p:pic>
        <p:nvPicPr>
          <p:cNvPr id="11" name="Picture 10">
            <a:extLst>
              <a:ext uri="{FF2B5EF4-FFF2-40B4-BE49-F238E27FC236}">
                <a16:creationId xmlns:a16="http://schemas.microsoft.com/office/drawing/2014/main" id="{485BF40C-FDBD-8DE8-216F-2CFC3C7D7F76}"/>
              </a:ext>
            </a:extLst>
          </p:cNvPr>
          <p:cNvPicPr>
            <a:picLocks noChangeAspect="1"/>
          </p:cNvPicPr>
          <p:nvPr/>
        </p:nvPicPr>
        <p:blipFill>
          <a:blip r:embed="rId5"/>
          <a:stretch>
            <a:fillRect/>
          </a:stretch>
        </p:blipFill>
        <p:spPr>
          <a:xfrm>
            <a:off x="8075312" y="2805313"/>
            <a:ext cx="4116688" cy="3551037"/>
          </a:xfrm>
          <a:prstGeom prst="rect">
            <a:avLst/>
          </a:prstGeom>
        </p:spPr>
      </p:pic>
    </p:spTree>
    <p:extLst>
      <p:ext uri="{BB962C8B-B14F-4D97-AF65-F5344CB8AC3E}">
        <p14:creationId xmlns:p14="http://schemas.microsoft.com/office/powerpoint/2010/main" val="1861978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F4971FF-AF9C-CB41-9D31-708246DC1274}"/>
              </a:ext>
            </a:extLst>
          </p:cNvPr>
          <p:cNvPicPr>
            <a:picLocks noChangeAspect="1"/>
          </p:cNvPicPr>
          <p:nvPr/>
        </p:nvPicPr>
        <p:blipFill>
          <a:blip r:embed="rId3"/>
          <a:stretch>
            <a:fillRect/>
          </a:stretch>
        </p:blipFill>
        <p:spPr>
          <a:xfrm>
            <a:off x="8004713" y="4132367"/>
            <a:ext cx="3826339" cy="2244370"/>
          </a:xfrm>
          <a:prstGeom prst="rect">
            <a:avLst/>
          </a:prstGeom>
        </p:spPr>
      </p:pic>
      <p:sp>
        <p:nvSpPr>
          <p:cNvPr id="41" name="Title 1">
            <a:extLst>
              <a:ext uri="{FF2B5EF4-FFF2-40B4-BE49-F238E27FC236}">
                <a16:creationId xmlns:a16="http://schemas.microsoft.com/office/drawing/2014/main" id="{3512D5AD-509F-32E7-BE84-0A086F276AC5}"/>
              </a:ext>
            </a:extLst>
          </p:cNvPr>
          <p:cNvSpPr txBox="1">
            <a:spLocks/>
          </p:cNvSpPr>
          <p:nvPr/>
        </p:nvSpPr>
        <p:spPr>
          <a:xfrm>
            <a:off x="838199" y="0"/>
            <a:ext cx="10515600" cy="4880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Time Difference between flash and emulated trigger</a:t>
            </a:r>
          </a:p>
        </p:txBody>
      </p:sp>
      <p:sp>
        <p:nvSpPr>
          <p:cNvPr id="42" name="Title 13">
            <a:extLst>
              <a:ext uri="{FF2B5EF4-FFF2-40B4-BE49-F238E27FC236}">
                <a16:creationId xmlns:a16="http://schemas.microsoft.com/office/drawing/2014/main" id="{0242E18E-EB9F-F817-9930-9F5FC5C35B9A}"/>
              </a:ext>
            </a:extLst>
          </p:cNvPr>
          <p:cNvSpPr txBox="1">
            <a:spLocks/>
          </p:cNvSpPr>
          <p:nvPr/>
        </p:nvSpPr>
        <p:spPr>
          <a:xfrm>
            <a:off x="838199" y="606838"/>
            <a:ext cx="10515600" cy="9827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800" dirty="0"/>
              <a:t>We used </a:t>
            </a:r>
            <a:r>
              <a:rPr lang="en-US" sz="1800" b="1" dirty="0"/>
              <a:t>time-based</a:t>
            </a:r>
            <a:r>
              <a:rPr lang="en-US" sz="1800" dirty="0"/>
              <a:t> flash-track matching for this</a:t>
            </a:r>
          </a:p>
          <a:p>
            <a:pPr marL="285750" indent="-285750">
              <a:buFont typeface="Arial" panose="020B0604020202020204" pitchFamily="34" charset="0"/>
              <a:buChar char="•"/>
            </a:pPr>
            <a:r>
              <a:rPr lang="en-US" sz="1800" dirty="0"/>
              <a:t>We expect this to mostly be 0, and we do see a large spike at 0</a:t>
            </a:r>
          </a:p>
          <a:p>
            <a:pPr marL="285750" indent="-285750">
              <a:buFont typeface="Arial" panose="020B0604020202020204" pitchFamily="34" charset="0"/>
              <a:buChar char="•"/>
            </a:pPr>
            <a:r>
              <a:rPr lang="en-US" sz="1800" dirty="0"/>
              <a:t>There are more tracks slightly below 0 than slightly above, so there are more tracks where the flash is slightly before than the emulated trigger than tracks where the flash is slightly after</a:t>
            </a:r>
          </a:p>
          <a:p>
            <a:pPr marL="285750" indent="-285750">
              <a:buFont typeface="Arial" panose="020B0604020202020204" pitchFamily="34" charset="0"/>
              <a:buChar char="•"/>
            </a:pPr>
            <a:r>
              <a:rPr lang="en-US" sz="1800" dirty="0"/>
              <a:t>In this plot, the time of the flash is already biased by our matching algorithm</a:t>
            </a:r>
          </a:p>
        </p:txBody>
      </p:sp>
      <p:pic>
        <p:nvPicPr>
          <p:cNvPr id="15" name="Picture 14">
            <a:extLst>
              <a:ext uri="{FF2B5EF4-FFF2-40B4-BE49-F238E27FC236}">
                <a16:creationId xmlns:a16="http://schemas.microsoft.com/office/drawing/2014/main" id="{D77D5438-787C-9A60-A4F4-CAE6612472DB}"/>
              </a:ext>
            </a:extLst>
          </p:cNvPr>
          <p:cNvPicPr>
            <a:picLocks noChangeAspect="1"/>
          </p:cNvPicPr>
          <p:nvPr/>
        </p:nvPicPr>
        <p:blipFill>
          <a:blip r:embed="rId4"/>
          <a:stretch>
            <a:fillRect/>
          </a:stretch>
        </p:blipFill>
        <p:spPr>
          <a:xfrm>
            <a:off x="406586" y="1887997"/>
            <a:ext cx="3771788" cy="2244370"/>
          </a:xfrm>
          <a:prstGeom prst="rect">
            <a:avLst/>
          </a:prstGeom>
        </p:spPr>
      </p:pic>
      <p:pic>
        <p:nvPicPr>
          <p:cNvPr id="17" name="Picture 16">
            <a:extLst>
              <a:ext uri="{FF2B5EF4-FFF2-40B4-BE49-F238E27FC236}">
                <a16:creationId xmlns:a16="http://schemas.microsoft.com/office/drawing/2014/main" id="{160EB926-A204-FDFA-081D-D74B3B923D47}"/>
              </a:ext>
            </a:extLst>
          </p:cNvPr>
          <p:cNvPicPr>
            <a:picLocks noChangeAspect="1"/>
          </p:cNvPicPr>
          <p:nvPr/>
        </p:nvPicPr>
        <p:blipFill>
          <a:blip r:embed="rId5"/>
          <a:stretch>
            <a:fillRect/>
          </a:stretch>
        </p:blipFill>
        <p:spPr>
          <a:xfrm>
            <a:off x="4217339" y="1887997"/>
            <a:ext cx="3748409" cy="2244370"/>
          </a:xfrm>
          <a:prstGeom prst="rect">
            <a:avLst/>
          </a:prstGeom>
        </p:spPr>
      </p:pic>
      <p:pic>
        <p:nvPicPr>
          <p:cNvPr id="19" name="Picture 18">
            <a:extLst>
              <a:ext uri="{FF2B5EF4-FFF2-40B4-BE49-F238E27FC236}">
                <a16:creationId xmlns:a16="http://schemas.microsoft.com/office/drawing/2014/main" id="{0C9FF79C-B266-1D94-BDA2-A67F9191F0DE}"/>
              </a:ext>
            </a:extLst>
          </p:cNvPr>
          <p:cNvPicPr>
            <a:picLocks noChangeAspect="1"/>
          </p:cNvPicPr>
          <p:nvPr/>
        </p:nvPicPr>
        <p:blipFill>
          <a:blip r:embed="rId6"/>
          <a:stretch>
            <a:fillRect/>
          </a:stretch>
        </p:blipFill>
        <p:spPr>
          <a:xfrm>
            <a:off x="8082643" y="1887997"/>
            <a:ext cx="3748409" cy="2244370"/>
          </a:xfrm>
          <a:prstGeom prst="rect">
            <a:avLst/>
          </a:prstGeom>
        </p:spPr>
      </p:pic>
      <p:pic>
        <p:nvPicPr>
          <p:cNvPr id="21" name="Picture 20">
            <a:extLst>
              <a:ext uri="{FF2B5EF4-FFF2-40B4-BE49-F238E27FC236}">
                <a16:creationId xmlns:a16="http://schemas.microsoft.com/office/drawing/2014/main" id="{821F1D24-C1A7-87E9-C0F7-3BA37678C78B}"/>
              </a:ext>
            </a:extLst>
          </p:cNvPr>
          <p:cNvPicPr>
            <a:picLocks noChangeAspect="1"/>
          </p:cNvPicPr>
          <p:nvPr/>
        </p:nvPicPr>
        <p:blipFill>
          <a:blip r:embed="rId7"/>
          <a:stretch>
            <a:fillRect/>
          </a:stretch>
        </p:blipFill>
        <p:spPr>
          <a:xfrm>
            <a:off x="418276" y="4132367"/>
            <a:ext cx="3748409" cy="2244370"/>
          </a:xfrm>
          <a:prstGeom prst="rect">
            <a:avLst/>
          </a:prstGeom>
        </p:spPr>
      </p:pic>
      <p:pic>
        <p:nvPicPr>
          <p:cNvPr id="23" name="Picture 22">
            <a:extLst>
              <a:ext uri="{FF2B5EF4-FFF2-40B4-BE49-F238E27FC236}">
                <a16:creationId xmlns:a16="http://schemas.microsoft.com/office/drawing/2014/main" id="{53A4F93D-8661-18B6-BDB7-0D91ED5FE12C}"/>
              </a:ext>
            </a:extLst>
          </p:cNvPr>
          <p:cNvPicPr>
            <a:picLocks noChangeAspect="1"/>
          </p:cNvPicPr>
          <p:nvPr/>
        </p:nvPicPr>
        <p:blipFill>
          <a:blip r:embed="rId8"/>
          <a:stretch>
            <a:fillRect/>
          </a:stretch>
        </p:blipFill>
        <p:spPr>
          <a:xfrm>
            <a:off x="4178374" y="4132367"/>
            <a:ext cx="3826339" cy="2244370"/>
          </a:xfrm>
          <a:prstGeom prst="rect">
            <a:avLst/>
          </a:prstGeom>
        </p:spPr>
      </p:pic>
      <p:sp>
        <p:nvSpPr>
          <p:cNvPr id="10" name="Slide Number Placeholder 3">
            <a:extLst>
              <a:ext uri="{FF2B5EF4-FFF2-40B4-BE49-F238E27FC236}">
                <a16:creationId xmlns:a16="http://schemas.microsoft.com/office/drawing/2014/main" id="{3D587D07-4EFC-D0B9-6683-6C1B03674470}"/>
              </a:ext>
            </a:extLst>
          </p:cNvPr>
          <p:cNvSpPr>
            <a:spLocks noGrp="1"/>
          </p:cNvSpPr>
          <p:nvPr>
            <p:ph type="sldNum" sz="quarter" idx="12"/>
          </p:nvPr>
        </p:nvSpPr>
        <p:spPr>
          <a:xfrm>
            <a:off x="8610600" y="6356350"/>
            <a:ext cx="2743200" cy="365125"/>
          </a:xfrm>
        </p:spPr>
        <p:txBody>
          <a:bodyPr/>
          <a:lstStyle/>
          <a:p>
            <a:fld id="{3C42EEBA-2012-6844-9078-D8C4990BCEAD}" type="slidenum">
              <a:rPr lang="en-US" smtClean="0"/>
              <a:t>25</a:t>
            </a:fld>
            <a:endParaRPr lang="en-US" dirty="0"/>
          </a:p>
        </p:txBody>
      </p:sp>
    </p:spTree>
    <p:extLst>
      <p:ext uri="{BB962C8B-B14F-4D97-AF65-F5344CB8AC3E}">
        <p14:creationId xmlns:p14="http://schemas.microsoft.com/office/powerpoint/2010/main" val="2940215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4038655-8984-3DD9-FA1C-D88C31F47498}"/>
              </a:ext>
            </a:extLst>
          </p:cNvPr>
          <p:cNvPicPr>
            <a:picLocks noChangeAspect="1"/>
          </p:cNvPicPr>
          <p:nvPr/>
        </p:nvPicPr>
        <p:blipFill>
          <a:blip r:embed="rId3"/>
          <a:stretch>
            <a:fillRect/>
          </a:stretch>
        </p:blipFill>
        <p:spPr>
          <a:xfrm>
            <a:off x="6088286" y="2066655"/>
            <a:ext cx="5813699" cy="4302947"/>
          </a:xfrm>
          <a:prstGeom prst="rect">
            <a:avLst/>
          </a:prstGeom>
        </p:spPr>
      </p:pic>
      <p:pic>
        <p:nvPicPr>
          <p:cNvPr id="28" name="Picture 27">
            <a:extLst>
              <a:ext uri="{FF2B5EF4-FFF2-40B4-BE49-F238E27FC236}">
                <a16:creationId xmlns:a16="http://schemas.microsoft.com/office/drawing/2014/main" id="{1FF92334-2A36-59A8-F7F2-5939434AD13C}"/>
              </a:ext>
            </a:extLst>
          </p:cNvPr>
          <p:cNvPicPr>
            <a:picLocks noChangeAspect="1"/>
          </p:cNvPicPr>
          <p:nvPr/>
        </p:nvPicPr>
        <p:blipFill>
          <a:blip r:embed="rId4"/>
          <a:stretch>
            <a:fillRect/>
          </a:stretch>
        </p:blipFill>
        <p:spPr>
          <a:xfrm>
            <a:off x="214856" y="2060031"/>
            <a:ext cx="5881143" cy="4302946"/>
          </a:xfrm>
          <a:prstGeom prst="rect">
            <a:avLst/>
          </a:prstGeom>
        </p:spPr>
      </p:pic>
      <p:sp>
        <p:nvSpPr>
          <p:cNvPr id="4" name="Slide Number Placeholder 3">
            <a:extLst>
              <a:ext uri="{FF2B5EF4-FFF2-40B4-BE49-F238E27FC236}">
                <a16:creationId xmlns:a16="http://schemas.microsoft.com/office/drawing/2014/main" id="{C7829887-C93F-C655-D6B5-D609F8E7AE5E}"/>
              </a:ext>
            </a:extLst>
          </p:cNvPr>
          <p:cNvSpPr>
            <a:spLocks noGrp="1"/>
          </p:cNvSpPr>
          <p:nvPr>
            <p:ph type="sldNum" sz="quarter" idx="12"/>
          </p:nvPr>
        </p:nvSpPr>
        <p:spPr/>
        <p:txBody>
          <a:bodyPr/>
          <a:lstStyle/>
          <a:p>
            <a:fld id="{3C42EEBA-2012-6844-9078-D8C4990BCEAD}" type="slidenum">
              <a:rPr lang="en-US" smtClean="0"/>
              <a:t>26</a:t>
            </a:fld>
            <a:endParaRPr lang="en-US" dirty="0"/>
          </a:p>
        </p:txBody>
      </p:sp>
      <p:sp>
        <p:nvSpPr>
          <p:cNvPr id="5" name="Title 1">
            <a:extLst>
              <a:ext uri="{FF2B5EF4-FFF2-40B4-BE49-F238E27FC236}">
                <a16:creationId xmlns:a16="http://schemas.microsoft.com/office/drawing/2014/main" id="{CC3F31CE-2EFE-8082-2C27-B2F76D50864A}"/>
              </a:ext>
            </a:extLst>
          </p:cNvPr>
          <p:cNvSpPr txBox="1">
            <a:spLocks/>
          </p:cNvSpPr>
          <p:nvPr/>
        </p:nvSpPr>
        <p:spPr>
          <a:xfrm>
            <a:off x="838199" y="0"/>
            <a:ext cx="10515600" cy="4880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Matching by Time of Flashes and Tracks</a:t>
            </a:r>
          </a:p>
        </p:txBody>
      </p:sp>
      <p:sp>
        <p:nvSpPr>
          <p:cNvPr id="10" name="Title 13">
            <a:extLst>
              <a:ext uri="{FF2B5EF4-FFF2-40B4-BE49-F238E27FC236}">
                <a16:creationId xmlns:a16="http://schemas.microsoft.com/office/drawing/2014/main" id="{3CAE1703-026C-7D51-98EA-4A938213280A}"/>
              </a:ext>
            </a:extLst>
          </p:cNvPr>
          <p:cNvSpPr txBox="1">
            <a:spLocks/>
          </p:cNvSpPr>
          <p:nvPr/>
        </p:nvSpPr>
        <p:spPr>
          <a:xfrm>
            <a:off x="822160" y="501649"/>
            <a:ext cx="10515600" cy="8394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800" dirty="0"/>
              <a:t>Pick the flash whose time is closest to the corresponding track and within (t0-40 µs, t0+20 µs)</a:t>
            </a:r>
          </a:p>
          <a:p>
            <a:pPr marL="742950" lvl="1" indent="-285750">
              <a:buFont typeface="Arial" panose="020B0604020202020204" pitchFamily="34" charset="0"/>
              <a:buChar char="•"/>
            </a:pPr>
            <a:r>
              <a:rPr lang="en-US" sz="1400" dirty="0"/>
              <a:t>We chose this based on the width of the time difference peak when tracks and flashes were matched by time</a:t>
            </a:r>
          </a:p>
          <a:p>
            <a:pPr marL="285750" indent="-285750">
              <a:buFont typeface="Arial" panose="020B0604020202020204" pitchFamily="34" charset="0"/>
              <a:buChar char="•"/>
            </a:pPr>
            <a:r>
              <a:rPr lang="en-US" sz="1800" dirty="0"/>
              <a:t>Below is plotted distance between flashes and midpoints of tracks</a:t>
            </a:r>
          </a:p>
        </p:txBody>
      </p:sp>
      <p:sp>
        <p:nvSpPr>
          <p:cNvPr id="21" name="Rectangle 20">
            <a:extLst>
              <a:ext uri="{FF2B5EF4-FFF2-40B4-BE49-F238E27FC236}">
                <a16:creationId xmlns:a16="http://schemas.microsoft.com/office/drawing/2014/main" id="{5D113076-4097-7332-E722-284F908233B0}"/>
              </a:ext>
            </a:extLst>
          </p:cNvPr>
          <p:cNvSpPr/>
          <p:nvPr/>
        </p:nvSpPr>
        <p:spPr>
          <a:xfrm>
            <a:off x="1044151" y="2863340"/>
            <a:ext cx="902208" cy="15030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4BF1BF4-220F-059F-8B80-8FF850AFD435}"/>
              </a:ext>
            </a:extLst>
          </p:cNvPr>
          <p:cNvCxnSpPr>
            <a:cxnSpLocks/>
            <a:stCxn id="21" idx="3"/>
          </p:cNvCxnSpPr>
          <p:nvPr/>
        </p:nvCxnSpPr>
        <p:spPr>
          <a:xfrm>
            <a:off x="1946359" y="3614883"/>
            <a:ext cx="4035552" cy="300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615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3512D5AD-509F-32E7-BE84-0A086F276AC5}"/>
              </a:ext>
            </a:extLst>
          </p:cNvPr>
          <p:cNvSpPr txBox="1">
            <a:spLocks/>
          </p:cNvSpPr>
          <p:nvPr/>
        </p:nvSpPr>
        <p:spPr>
          <a:xfrm>
            <a:off x="838199" y="0"/>
            <a:ext cx="10515600" cy="4880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Time Difference between flash and emulated trigger</a:t>
            </a:r>
          </a:p>
        </p:txBody>
      </p:sp>
      <p:sp>
        <p:nvSpPr>
          <p:cNvPr id="42" name="Title 13">
            <a:extLst>
              <a:ext uri="{FF2B5EF4-FFF2-40B4-BE49-F238E27FC236}">
                <a16:creationId xmlns:a16="http://schemas.microsoft.com/office/drawing/2014/main" id="{0242E18E-EB9F-F817-9930-9F5FC5C35B9A}"/>
              </a:ext>
            </a:extLst>
          </p:cNvPr>
          <p:cNvSpPr txBox="1">
            <a:spLocks/>
          </p:cNvSpPr>
          <p:nvPr/>
        </p:nvSpPr>
        <p:spPr>
          <a:xfrm>
            <a:off x="838199" y="606838"/>
            <a:ext cx="10515600" cy="9827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800" dirty="0"/>
              <a:t>We used </a:t>
            </a:r>
            <a:r>
              <a:rPr lang="en-US" sz="1800" b="1" dirty="0"/>
              <a:t>location-based</a:t>
            </a:r>
            <a:r>
              <a:rPr lang="en-US" sz="1800" dirty="0"/>
              <a:t> flash-track matching for this</a:t>
            </a:r>
          </a:p>
          <a:p>
            <a:pPr marL="285750" indent="-285750">
              <a:buFont typeface="Arial" panose="020B0604020202020204" pitchFamily="34" charset="0"/>
              <a:buChar char="•"/>
            </a:pPr>
            <a:r>
              <a:rPr lang="en-US" sz="1800" dirty="0"/>
              <a:t>We expect this to mostly be 0, and we do see a large spike at 0</a:t>
            </a:r>
          </a:p>
          <a:p>
            <a:pPr marL="285750" indent="-285750">
              <a:buFont typeface="Arial" panose="020B0604020202020204" pitchFamily="34" charset="0"/>
              <a:buChar char="•"/>
            </a:pPr>
            <a:r>
              <a:rPr lang="en-US" sz="1800" dirty="0"/>
              <a:t>There are more tracks slightly above 0 than slightly below, so there are more tracks where the flash is slightly later than the emulated trigger than tracks where the flash is slightly before</a:t>
            </a:r>
          </a:p>
        </p:txBody>
      </p:sp>
      <p:pic>
        <p:nvPicPr>
          <p:cNvPr id="46" name="Picture 45">
            <a:extLst>
              <a:ext uri="{FF2B5EF4-FFF2-40B4-BE49-F238E27FC236}">
                <a16:creationId xmlns:a16="http://schemas.microsoft.com/office/drawing/2014/main" id="{13C7E5D0-833B-51CE-A185-95AFC5042CDA}"/>
              </a:ext>
            </a:extLst>
          </p:cNvPr>
          <p:cNvPicPr>
            <a:picLocks noChangeAspect="1"/>
          </p:cNvPicPr>
          <p:nvPr/>
        </p:nvPicPr>
        <p:blipFill>
          <a:blip r:embed="rId3"/>
          <a:stretch>
            <a:fillRect/>
          </a:stretch>
        </p:blipFill>
        <p:spPr>
          <a:xfrm>
            <a:off x="8004713" y="4124992"/>
            <a:ext cx="3826339" cy="2244370"/>
          </a:xfrm>
          <a:prstGeom prst="rect">
            <a:avLst/>
          </a:prstGeom>
        </p:spPr>
      </p:pic>
      <p:pic>
        <p:nvPicPr>
          <p:cNvPr id="48" name="Picture 47">
            <a:extLst>
              <a:ext uri="{FF2B5EF4-FFF2-40B4-BE49-F238E27FC236}">
                <a16:creationId xmlns:a16="http://schemas.microsoft.com/office/drawing/2014/main" id="{17783390-FC9B-1B37-4E53-E0A939B8499D}"/>
              </a:ext>
            </a:extLst>
          </p:cNvPr>
          <p:cNvPicPr>
            <a:picLocks noChangeAspect="1"/>
          </p:cNvPicPr>
          <p:nvPr/>
        </p:nvPicPr>
        <p:blipFill>
          <a:blip r:embed="rId4"/>
          <a:stretch>
            <a:fillRect/>
          </a:stretch>
        </p:blipFill>
        <p:spPr>
          <a:xfrm>
            <a:off x="4178717" y="4124992"/>
            <a:ext cx="3826339" cy="2244370"/>
          </a:xfrm>
          <a:prstGeom prst="rect">
            <a:avLst/>
          </a:prstGeom>
        </p:spPr>
      </p:pic>
      <p:pic>
        <p:nvPicPr>
          <p:cNvPr id="50" name="Picture 49">
            <a:extLst>
              <a:ext uri="{FF2B5EF4-FFF2-40B4-BE49-F238E27FC236}">
                <a16:creationId xmlns:a16="http://schemas.microsoft.com/office/drawing/2014/main" id="{A33B5096-25DD-CD78-9847-1DA1539A2E87}"/>
              </a:ext>
            </a:extLst>
          </p:cNvPr>
          <p:cNvPicPr>
            <a:picLocks noChangeAspect="1"/>
          </p:cNvPicPr>
          <p:nvPr/>
        </p:nvPicPr>
        <p:blipFill>
          <a:blip r:embed="rId5"/>
          <a:stretch>
            <a:fillRect/>
          </a:stretch>
        </p:blipFill>
        <p:spPr>
          <a:xfrm>
            <a:off x="422514" y="4132367"/>
            <a:ext cx="3748410" cy="2244370"/>
          </a:xfrm>
          <a:prstGeom prst="rect">
            <a:avLst/>
          </a:prstGeom>
        </p:spPr>
      </p:pic>
      <p:pic>
        <p:nvPicPr>
          <p:cNvPr id="52" name="Picture 51">
            <a:extLst>
              <a:ext uri="{FF2B5EF4-FFF2-40B4-BE49-F238E27FC236}">
                <a16:creationId xmlns:a16="http://schemas.microsoft.com/office/drawing/2014/main" id="{5A2816C7-45A1-5416-2EE7-E6365E97BC15}"/>
              </a:ext>
            </a:extLst>
          </p:cNvPr>
          <p:cNvPicPr>
            <a:picLocks noChangeAspect="1"/>
          </p:cNvPicPr>
          <p:nvPr/>
        </p:nvPicPr>
        <p:blipFill>
          <a:blip r:embed="rId6"/>
          <a:stretch>
            <a:fillRect/>
          </a:stretch>
        </p:blipFill>
        <p:spPr>
          <a:xfrm>
            <a:off x="8082643" y="1887997"/>
            <a:ext cx="3748410" cy="2244370"/>
          </a:xfrm>
          <a:prstGeom prst="rect">
            <a:avLst/>
          </a:prstGeom>
        </p:spPr>
      </p:pic>
      <p:pic>
        <p:nvPicPr>
          <p:cNvPr id="54" name="Picture 53">
            <a:extLst>
              <a:ext uri="{FF2B5EF4-FFF2-40B4-BE49-F238E27FC236}">
                <a16:creationId xmlns:a16="http://schemas.microsoft.com/office/drawing/2014/main" id="{7DFDE849-6E9B-5C79-4FCF-F0758AB4263C}"/>
              </a:ext>
            </a:extLst>
          </p:cNvPr>
          <p:cNvPicPr>
            <a:picLocks noChangeAspect="1"/>
          </p:cNvPicPr>
          <p:nvPr/>
        </p:nvPicPr>
        <p:blipFill>
          <a:blip r:embed="rId7"/>
          <a:stretch>
            <a:fillRect/>
          </a:stretch>
        </p:blipFill>
        <p:spPr>
          <a:xfrm>
            <a:off x="4216996" y="1880622"/>
            <a:ext cx="3748410" cy="2244370"/>
          </a:xfrm>
          <a:prstGeom prst="rect">
            <a:avLst/>
          </a:prstGeom>
        </p:spPr>
      </p:pic>
      <p:pic>
        <p:nvPicPr>
          <p:cNvPr id="56" name="Picture 55">
            <a:extLst>
              <a:ext uri="{FF2B5EF4-FFF2-40B4-BE49-F238E27FC236}">
                <a16:creationId xmlns:a16="http://schemas.microsoft.com/office/drawing/2014/main" id="{F2B10D84-B2C4-D4EE-5C5B-D8A26EECFADF}"/>
              </a:ext>
            </a:extLst>
          </p:cNvPr>
          <p:cNvPicPr>
            <a:picLocks noChangeAspect="1"/>
          </p:cNvPicPr>
          <p:nvPr/>
        </p:nvPicPr>
        <p:blipFill>
          <a:blip r:embed="rId8"/>
          <a:stretch>
            <a:fillRect/>
          </a:stretch>
        </p:blipFill>
        <p:spPr>
          <a:xfrm>
            <a:off x="406586" y="1881454"/>
            <a:ext cx="3771788" cy="2244370"/>
          </a:xfrm>
          <a:prstGeom prst="rect">
            <a:avLst/>
          </a:prstGeom>
        </p:spPr>
      </p:pic>
      <p:sp>
        <p:nvSpPr>
          <p:cNvPr id="10" name="Slide Number Placeholder 3">
            <a:extLst>
              <a:ext uri="{FF2B5EF4-FFF2-40B4-BE49-F238E27FC236}">
                <a16:creationId xmlns:a16="http://schemas.microsoft.com/office/drawing/2014/main" id="{1D81CD65-9D84-30EA-3128-FD5E28E9DA2B}"/>
              </a:ext>
            </a:extLst>
          </p:cNvPr>
          <p:cNvSpPr>
            <a:spLocks noGrp="1"/>
          </p:cNvSpPr>
          <p:nvPr>
            <p:ph type="sldNum" sz="quarter" idx="12"/>
          </p:nvPr>
        </p:nvSpPr>
        <p:spPr>
          <a:xfrm>
            <a:off x="8610600" y="6356350"/>
            <a:ext cx="2743200" cy="365125"/>
          </a:xfrm>
        </p:spPr>
        <p:txBody>
          <a:bodyPr/>
          <a:lstStyle/>
          <a:p>
            <a:fld id="{3C42EEBA-2012-6844-9078-D8C4990BCEAD}" type="slidenum">
              <a:rPr lang="en-US" smtClean="0"/>
              <a:t>27</a:t>
            </a:fld>
            <a:endParaRPr lang="en-US" dirty="0"/>
          </a:p>
        </p:txBody>
      </p:sp>
    </p:spTree>
    <p:extLst>
      <p:ext uri="{BB962C8B-B14F-4D97-AF65-F5344CB8AC3E}">
        <p14:creationId xmlns:p14="http://schemas.microsoft.com/office/powerpoint/2010/main" val="821175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7359FEF4-BAF5-E0C2-E532-8E67C641BA5C}"/>
              </a:ext>
            </a:extLst>
          </p:cNvPr>
          <p:cNvPicPr>
            <a:picLocks noChangeAspect="1"/>
          </p:cNvPicPr>
          <p:nvPr/>
        </p:nvPicPr>
        <p:blipFill>
          <a:blip r:embed="rId3"/>
          <a:stretch>
            <a:fillRect/>
          </a:stretch>
        </p:blipFill>
        <p:spPr>
          <a:xfrm>
            <a:off x="8064245" y="4205084"/>
            <a:ext cx="3931773" cy="2621182"/>
          </a:xfrm>
          <a:prstGeom prst="rect">
            <a:avLst/>
          </a:prstGeom>
        </p:spPr>
      </p:pic>
      <p:pic>
        <p:nvPicPr>
          <p:cNvPr id="45" name="Picture 44">
            <a:extLst>
              <a:ext uri="{FF2B5EF4-FFF2-40B4-BE49-F238E27FC236}">
                <a16:creationId xmlns:a16="http://schemas.microsoft.com/office/drawing/2014/main" id="{31338A91-DF24-E1DE-8C85-2FB567BBB9FB}"/>
              </a:ext>
            </a:extLst>
          </p:cNvPr>
          <p:cNvPicPr>
            <a:picLocks noChangeAspect="1"/>
          </p:cNvPicPr>
          <p:nvPr/>
        </p:nvPicPr>
        <p:blipFill>
          <a:blip r:embed="rId4"/>
          <a:stretch>
            <a:fillRect/>
          </a:stretch>
        </p:blipFill>
        <p:spPr>
          <a:xfrm>
            <a:off x="201958" y="1585771"/>
            <a:ext cx="3931773" cy="2621182"/>
          </a:xfrm>
          <a:prstGeom prst="rect">
            <a:avLst/>
          </a:prstGeom>
        </p:spPr>
      </p:pic>
      <p:pic>
        <p:nvPicPr>
          <p:cNvPr id="47" name="Picture 46">
            <a:extLst>
              <a:ext uri="{FF2B5EF4-FFF2-40B4-BE49-F238E27FC236}">
                <a16:creationId xmlns:a16="http://schemas.microsoft.com/office/drawing/2014/main" id="{73D97DD5-3315-1405-E96A-ECBD414B00F8}"/>
              </a:ext>
            </a:extLst>
          </p:cNvPr>
          <p:cNvPicPr>
            <a:picLocks noChangeAspect="1"/>
          </p:cNvPicPr>
          <p:nvPr/>
        </p:nvPicPr>
        <p:blipFill>
          <a:blip r:embed="rId5"/>
          <a:stretch>
            <a:fillRect/>
          </a:stretch>
        </p:blipFill>
        <p:spPr>
          <a:xfrm>
            <a:off x="4134909" y="1589059"/>
            <a:ext cx="3931773" cy="2621182"/>
          </a:xfrm>
          <a:prstGeom prst="rect">
            <a:avLst/>
          </a:prstGeom>
        </p:spPr>
      </p:pic>
      <p:pic>
        <p:nvPicPr>
          <p:cNvPr id="49" name="Picture 48">
            <a:extLst>
              <a:ext uri="{FF2B5EF4-FFF2-40B4-BE49-F238E27FC236}">
                <a16:creationId xmlns:a16="http://schemas.microsoft.com/office/drawing/2014/main" id="{3807BDC8-2881-A21E-E867-BDB5E067D3DD}"/>
              </a:ext>
            </a:extLst>
          </p:cNvPr>
          <p:cNvPicPr>
            <a:picLocks noChangeAspect="1"/>
          </p:cNvPicPr>
          <p:nvPr/>
        </p:nvPicPr>
        <p:blipFill>
          <a:blip r:embed="rId6"/>
          <a:stretch>
            <a:fillRect/>
          </a:stretch>
        </p:blipFill>
        <p:spPr>
          <a:xfrm>
            <a:off x="8060706" y="1593624"/>
            <a:ext cx="3931773" cy="2621182"/>
          </a:xfrm>
          <a:prstGeom prst="rect">
            <a:avLst/>
          </a:prstGeom>
        </p:spPr>
      </p:pic>
      <p:sp>
        <p:nvSpPr>
          <p:cNvPr id="41" name="Title 1">
            <a:extLst>
              <a:ext uri="{FF2B5EF4-FFF2-40B4-BE49-F238E27FC236}">
                <a16:creationId xmlns:a16="http://schemas.microsoft.com/office/drawing/2014/main" id="{3512D5AD-509F-32E7-BE84-0A086F276AC5}"/>
              </a:ext>
            </a:extLst>
          </p:cNvPr>
          <p:cNvSpPr txBox="1">
            <a:spLocks/>
          </p:cNvSpPr>
          <p:nvPr/>
        </p:nvSpPr>
        <p:spPr>
          <a:xfrm>
            <a:off x="838199" y="0"/>
            <a:ext cx="10515600" cy="4880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Time Difference between emulated trigger and t0 (track time) </a:t>
            </a:r>
          </a:p>
        </p:txBody>
      </p:sp>
      <p:sp>
        <p:nvSpPr>
          <p:cNvPr id="42" name="Title 13">
            <a:extLst>
              <a:ext uri="{FF2B5EF4-FFF2-40B4-BE49-F238E27FC236}">
                <a16:creationId xmlns:a16="http://schemas.microsoft.com/office/drawing/2014/main" id="{0242E18E-EB9F-F817-9930-9F5FC5C35B9A}"/>
              </a:ext>
            </a:extLst>
          </p:cNvPr>
          <p:cNvSpPr txBox="1">
            <a:spLocks/>
          </p:cNvSpPr>
          <p:nvPr/>
        </p:nvSpPr>
        <p:spPr>
          <a:xfrm>
            <a:off x="838199" y="606838"/>
            <a:ext cx="10515600" cy="8614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dirty="0"/>
              <a:t>The time difference should not be negative – this shift is an artifact of the reconstruction</a:t>
            </a:r>
          </a:p>
          <a:p>
            <a:pPr marL="285750" indent="-285750">
              <a:buFont typeface="Arial" panose="020B0604020202020204" pitchFamily="34" charset="0"/>
              <a:buChar char="•"/>
            </a:pPr>
            <a:r>
              <a:rPr lang="en-US" sz="1600" dirty="0"/>
              <a:t>The wide peak is the average time delay between the track and the trigger</a:t>
            </a:r>
          </a:p>
          <a:p>
            <a:pPr marL="285750" indent="-285750">
              <a:buFont typeface="Arial" panose="020B0604020202020204" pitchFamily="34" charset="0"/>
              <a:buChar char="•"/>
            </a:pPr>
            <a:r>
              <a:rPr lang="en-US" sz="1600" dirty="0"/>
              <a:t>There is also a peak at -20 µs. We used an interval from t</a:t>
            </a:r>
            <a:r>
              <a:rPr lang="en-US" sz="1600" baseline="-25000" dirty="0"/>
              <a:t>0</a:t>
            </a:r>
            <a:r>
              <a:rPr lang="en-US" sz="1600" dirty="0"/>
              <a:t> – 20 µs to t</a:t>
            </a:r>
            <a:r>
              <a:rPr lang="en-US" sz="1600" baseline="-25000" dirty="0"/>
              <a:t>0</a:t>
            </a:r>
            <a:r>
              <a:rPr lang="en-US" sz="1600" dirty="0"/>
              <a:t> to evaluate the trigger response, so any residual light from events before the start of the interval could activate the trigger response immediately upon the start of that interval, as the trigger can only be activated once per spill. This causes the initial spike that can be seen at -20 µs.</a:t>
            </a:r>
          </a:p>
        </p:txBody>
      </p:sp>
      <p:pic>
        <p:nvPicPr>
          <p:cNvPr id="51" name="Picture 50">
            <a:extLst>
              <a:ext uri="{FF2B5EF4-FFF2-40B4-BE49-F238E27FC236}">
                <a16:creationId xmlns:a16="http://schemas.microsoft.com/office/drawing/2014/main" id="{C7FDD61B-F211-19FD-C8AF-C0F627F85BE8}"/>
              </a:ext>
            </a:extLst>
          </p:cNvPr>
          <p:cNvPicPr>
            <a:picLocks noChangeAspect="1"/>
          </p:cNvPicPr>
          <p:nvPr/>
        </p:nvPicPr>
        <p:blipFill>
          <a:blip r:embed="rId7"/>
          <a:stretch>
            <a:fillRect/>
          </a:stretch>
        </p:blipFill>
        <p:spPr>
          <a:xfrm>
            <a:off x="195982" y="4209507"/>
            <a:ext cx="3931773" cy="2621182"/>
          </a:xfrm>
          <a:prstGeom prst="rect">
            <a:avLst/>
          </a:prstGeom>
        </p:spPr>
      </p:pic>
      <p:pic>
        <p:nvPicPr>
          <p:cNvPr id="53" name="Picture 52">
            <a:extLst>
              <a:ext uri="{FF2B5EF4-FFF2-40B4-BE49-F238E27FC236}">
                <a16:creationId xmlns:a16="http://schemas.microsoft.com/office/drawing/2014/main" id="{9D07B503-6362-ECDE-29A9-50A954E698DC}"/>
              </a:ext>
            </a:extLst>
          </p:cNvPr>
          <p:cNvPicPr>
            <a:picLocks noChangeAspect="1"/>
          </p:cNvPicPr>
          <p:nvPr/>
        </p:nvPicPr>
        <p:blipFill>
          <a:blip r:embed="rId8"/>
          <a:stretch>
            <a:fillRect/>
          </a:stretch>
        </p:blipFill>
        <p:spPr>
          <a:xfrm>
            <a:off x="4133731" y="4215398"/>
            <a:ext cx="3931773" cy="2621182"/>
          </a:xfrm>
          <a:prstGeom prst="rect">
            <a:avLst/>
          </a:prstGeom>
        </p:spPr>
      </p:pic>
      <p:sp>
        <p:nvSpPr>
          <p:cNvPr id="10" name="Slide Number Placeholder 3">
            <a:extLst>
              <a:ext uri="{FF2B5EF4-FFF2-40B4-BE49-F238E27FC236}">
                <a16:creationId xmlns:a16="http://schemas.microsoft.com/office/drawing/2014/main" id="{89E72EE9-6620-B824-4C89-536BA6D16FA4}"/>
              </a:ext>
            </a:extLst>
          </p:cNvPr>
          <p:cNvSpPr>
            <a:spLocks noGrp="1"/>
          </p:cNvSpPr>
          <p:nvPr>
            <p:ph type="sldNum" sz="quarter" idx="12"/>
          </p:nvPr>
        </p:nvSpPr>
        <p:spPr>
          <a:xfrm>
            <a:off x="9448800" y="6461141"/>
            <a:ext cx="2743200" cy="365125"/>
          </a:xfrm>
        </p:spPr>
        <p:txBody>
          <a:bodyPr/>
          <a:lstStyle/>
          <a:p>
            <a:fld id="{3C42EEBA-2012-6844-9078-D8C4990BCEAD}" type="slidenum">
              <a:rPr lang="en-US" smtClean="0"/>
              <a:t>28</a:t>
            </a:fld>
            <a:endParaRPr lang="en-US" dirty="0"/>
          </a:p>
        </p:txBody>
      </p:sp>
    </p:spTree>
    <p:extLst>
      <p:ext uri="{BB962C8B-B14F-4D97-AF65-F5344CB8AC3E}">
        <p14:creationId xmlns:p14="http://schemas.microsoft.com/office/powerpoint/2010/main" val="3364158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39F290-5089-51B4-CAFE-3017EE88645B}"/>
              </a:ext>
            </a:extLst>
          </p:cNvPr>
          <p:cNvSpPr>
            <a:spLocks noGrp="1"/>
          </p:cNvSpPr>
          <p:nvPr>
            <p:ph type="sldNum" sz="quarter" idx="12"/>
          </p:nvPr>
        </p:nvSpPr>
        <p:spPr/>
        <p:txBody>
          <a:bodyPr/>
          <a:lstStyle/>
          <a:p>
            <a:fld id="{3C42EEBA-2012-6844-9078-D8C4990BCEAD}" type="slidenum">
              <a:rPr lang="en-US" smtClean="0"/>
              <a:t>29</a:t>
            </a:fld>
            <a:endParaRPr lang="en-US" dirty="0"/>
          </a:p>
        </p:txBody>
      </p:sp>
      <p:pic>
        <p:nvPicPr>
          <p:cNvPr id="9" name="Picture 8">
            <a:extLst>
              <a:ext uri="{FF2B5EF4-FFF2-40B4-BE49-F238E27FC236}">
                <a16:creationId xmlns:a16="http://schemas.microsoft.com/office/drawing/2014/main" id="{C3A81261-AFEE-7A75-99EF-84FA1AEC3D7A}"/>
              </a:ext>
            </a:extLst>
          </p:cNvPr>
          <p:cNvPicPr>
            <a:picLocks noChangeAspect="1"/>
          </p:cNvPicPr>
          <p:nvPr/>
        </p:nvPicPr>
        <p:blipFill>
          <a:blip r:embed="rId2"/>
          <a:stretch>
            <a:fillRect/>
          </a:stretch>
        </p:blipFill>
        <p:spPr>
          <a:xfrm>
            <a:off x="846636" y="2154030"/>
            <a:ext cx="10498725" cy="4202320"/>
          </a:xfrm>
          <a:prstGeom prst="rect">
            <a:avLst/>
          </a:prstGeom>
        </p:spPr>
      </p:pic>
      <p:sp>
        <p:nvSpPr>
          <p:cNvPr id="12" name="Title 1">
            <a:extLst>
              <a:ext uri="{FF2B5EF4-FFF2-40B4-BE49-F238E27FC236}">
                <a16:creationId xmlns:a16="http://schemas.microsoft.com/office/drawing/2014/main" id="{706B7E7A-99BF-BB9E-AD7C-8781E5675E55}"/>
              </a:ext>
            </a:extLst>
          </p:cNvPr>
          <p:cNvSpPr txBox="1">
            <a:spLocks/>
          </p:cNvSpPr>
          <p:nvPr/>
        </p:nvSpPr>
        <p:spPr>
          <a:xfrm>
            <a:off x="838199" y="42506"/>
            <a:ext cx="10515600" cy="11046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Y-Z positions of flashes in both cryostats</a:t>
            </a:r>
          </a:p>
        </p:txBody>
      </p:sp>
      <p:sp>
        <p:nvSpPr>
          <p:cNvPr id="13" name="Title 1">
            <a:extLst>
              <a:ext uri="{FF2B5EF4-FFF2-40B4-BE49-F238E27FC236}">
                <a16:creationId xmlns:a16="http://schemas.microsoft.com/office/drawing/2014/main" id="{A4722532-D8A8-05AE-E5ED-6E9F2976F5E0}"/>
              </a:ext>
            </a:extLst>
          </p:cNvPr>
          <p:cNvSpPr>
            <a:spLocks noGrp="1"/>
          </p:cNvSpPr>
          <p:nvPr>
            <p:ph type="title"/>
          </p:nvPr>
        </p:nvSpPr>
        <p:spPr>
          <a:xfrm>
            <a:off x="838200" y="964993"/>
            <a:ext cx="10515600" cy="725696"/>
          </a:xfrm>
        </p:spPr>
        <p:txBody>
          <a:bodyPr>
            <a:noAutofit/>
          </a:bodyPr>
          <a:lstStyle/>
          <a:p>
            <a:r>
              <a:rPr lang="en-US" sz="2400" dirty="0"/>
              <a:t>Distribution of flashes is not uniform - it is concentrated close to where the PMTs are located</a:t>
            </a:r>
          </a:p>
        </p:txBody>
      </p:sp>
    </p:spTree>
    <p:extLst>
      <p:ext uri="{BB962C8B-B14F-4D97-AF65-F5344CB8AC3E}">
        <p14:creationId xmlns:p14="http://schemas.microsoft.com/office/powerpoint/2010/main" val="18095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8B9F-9379-6696-DCA9-2179449555AC}"/>
              </a:ext>
            </a:extLst>
          </p:cNvPr>
          <p:cNvSpPr>
            <a:spLocks noGrp="1"/>
          </p:cNvSpPr>
          <p:nvPr>
            <p:ph type="title"/>
          </p:nvPr>
        </p:nvSpPr>
        <p:spPr>
          <a:xfrm>
            <a:off x="838200" y="0"/>
            <a:ext cx="10515600" cy="1325563"/>
          </a:xfrm>
        </p:spPr>
        <p:txBody>
          <a:bodyPr/>
          <a:lstStyle/>
          <a:p>
            <a:r>
              <a:rPr lang="en-US" dirty="0"/>
              <a:t>ICARUS</a:t>
            </a:r>
          </a:p>
        </p:txBody>
      </p:sp>
      <p:sp>
        <p:nvSpPr>
          <p:cNvPr id="4" name="Slide Number Placeholder 3">
            <a:extLst>
              <a:ext uri="{FF2B5EF4-FFF2-40B4-BE49-F238E27FC236}">
                <a16:creationId xmlns:a16="http://schemas.microsoft.com/office/drawing/2014/main" id="{B0296219-C17D-CB54-B4F3-5414A39B7A49}"/>
              </a:ext>
            </a:extLst>
          </p:cNvPr>
          <p:cNvSpPr>
            <a:spLocks noGrp="1"/>
          </p:cNvSpPr>
          <p:nvPr>
            <p:ph type="sldNum" sz="quarter" idx="12"/>
          </p:nvPr>
        </p:nvSpPr>
        <p:spPr/>
        <p:txBody>
          <a:bodyPr/>
          <a:lstStyle/>
          <a:p>
            <a:fld id="{3C42EEBA-2012-6844-9078-D8C4990BCEAD}" type="slidenum">
              <a:rPr lang="en-US" smtClean="0"/>
              <a:t>3</a:t>
            </a:fld>
            <a:endParaRPr lang="en-US" dirty="0"/>
          </a:p>
        </p:txBody>
      </p:sp>
      <p:sp>
        <p:nvSpPr>
          <p:cNvPr id="5" name="Rectangle 4">
            <a:extLst>
              <a:ext uri="{FF2B5EF4-FFF2-40B4-BE49-F238E27FC236}">
                <a16:creationId xmlns:a16="http://schemas.microsoft.com/office/drawing/2014/main" id="{8DE5FF1A-42FA-A97A-6352-4BBB9FFDB8FC}"/>
              </a:ext>
            </a:extLst>
          </p:cNvPr>
          <p:cNvSpPr/>
          <p:nvPr/>
        </p:nvSpPr>
        <p:spPr>
          <a:xfrm>
            <a:off x="1663700" y="6150114"/>
            <a:ext cx="9144000" cy="707886"/>
          </a:xfrm>
          <a:prstGeom prst="rect">
            <a:avLst/>
          </a:prstGeom>
        </p:spPr>
        <p:txBody>
          <a:bodyPr wrap="square">
            <a:spAutoFit/>
          </a:bodyPr>
          <a:lstStyle/>
          <a:p>
            <a:r>
              <a:rPr lang="en-US" sz="1000" dirty="0">
                <a:solidFill>
                  <a:srgbClr val="222222"/>
                </a:solidFill>
                <a:latin typeface="Arial" panose="020B0604020202020204" pitchFamily="34" charset="0"/>
              </a:rPr>
              <a:t>Rubbia, C &amp; Antonello, M. &amp; </a:t>
            </a:r>
            <a:r>
              <a:rPr lang="en-US" sz="1000" dirty="0" err="1">
                <a:solidFill>
                  <a:srgbClr val="222222"/>
                </a:solidFill>
                <a:latin typeface="Arial" panose="020B0604020202020204" pitchFamily="34" charset="0"/>
              </a:rPr>
              <a:t>Aprili</a:t>
            </a:r>
            <a:r>
              <a:rPr lang="en-US" sz="1000" dirty="0">
                <a:solidFill>
                  <a:srgbClr val="222222"/>
                </a:solidFill>
                <a:latin typeface="Arial" panose="020B0604020202020204" pitchFamily="34" charset="0"/>
              </a:rPr>
              <a:t>, P. &amp; </a:t>
            </a:r>
            <a:r>
              <a:rPr lang="en-US" sz="1000" dirty="0" err="1">
                <a:solidFill>
                  <a:srgbClr val="222222"/>
                </a:solidFill>
                <a:latin typeface="Arial" panose="020B0604020202020204" pitchFamily="34" charset="0"/>
              </a:rPr>
              <a:t>Baibussinov</a:t>
            </a:r>
            <a:r>
              <a:rPr lang="en-US" sz="1000" dirty="0">
                <a:solidFill>
                  <a:srgbClr val="222222"/>
                </a:solidFill>
                <a:latin typeface="Arial" panose="020B0604020202020204" pitchFamily="34" charset="0"/>
              </a:rPr>
              <a:t>, B. &amp; </a:t>
            </a:r>
            <a:r>
              <a:rPr lang="en-US" sz="1000" dirty="0" err="1">
                <a:solidFill>
                  <a:srgbClr val="222222"/>
                </a:solidFill>
                <a:latin typeface="Arial" panose="020B0604020202020204" pitchFamily="34" charset="0"/>
              </a:rPr>
              <a:t>Baldo</a:t>
            </a:r>
            <a:r>
              <a:rPr lang="en-US" sz="1000" dirty="0">
                <a:solidFill>
                  <a:srgbClr val="222222"/>
                </a:solidFill>
                <a:latin typeface="Arial" panose="020B0604020202020204" pitchFamily="34" charset="0"/>
              </a:rPr>
              <a:t>-Ceolin, M. &amp; </a:t>
            </a:r>
            <a:r>
              <a:rPr lang="en-US" sz="1000" dirty="0" err="1">
                <a:solidFill>
                  <a:srgbClr val="222222"/>
                </a:solidFill>
                <a:latin typeface="Arial" panose="020B0604020202020204" pitchFamily="34" charset="0"/>
              </a:rPr>
              <a:t>Barze</a:t>
            </a:r>
            <a:r>
              <a:rPr lang="en-US" sz="1000" dirty="0">
                <a:solidFill>
                  <a:srgbClr val="222222"/>
                </a:solidFill>
                <a:latin typeface="Arial" panose="020B0604020202020204" pitchFamily="34" charset="0"/>
              </a:rPr>
              <a:t>, Luca &amp; Benetti, P &amp; </a:t>
            </a:r>
            <a:r>
              <a:rPr lang="en-US" sz="1000" dirty="0" err="1">
                <a:solidFill>
                  <a:srgbClr val="222222"/>
                </a:solidFill>
                <a:latin typeface="Arial" panose="020B0604020202020204" pitchFamily="34" charset="0"/>
              </a:rPr>
              <a:t>Calligarich</a:t>
            </a:r>
            <a:r>
              <a:rPr lang="en-US" sz="1000" dirty="0">
                <a:solidFill>
                  <a:srgbClr val="222222"/>
                </a:solidFill>
                <a:latin typeface="Arial" panose="020B0604020202020204" pitchFamily="34" charset="0"/>
              </a:rPr>
              <a:t>, E &amp; </a:t>
            </a:r>
            <a:r>
              <a:rPr lang="en-US" sz="1000" dirty="0" err="1">
                <a:solidFill>
                  <a:srgbClr val="222222"/>
                </a:solidFill>
                <a:latin typeface="Arial" panose="020B0604020202020204" pitchFamily="34" charset="0"/>
              </a:rPr>
              <a:t>Canci</a:t>
            </a:r>
            <a:r>
              <a:rPr lang="en-US" sz="1000" dirty="0">
                <a:solidFill>
                  <a:srgbClr val="222222"/>
                </a:solidFill>
                <a:latin typeface="Arial" panose="020B0604020202020204" pitchFamily="34" charset="0"/>
              </a:rPr>
              <a:t>, Nicola &amp; Carbonara, F. &amp; </a:t>
            </a:r>
            <a:r>
              <a:rPr lang="en-US" sz="1000" dirty="0" err="1">
                <a:solidFill>
                  <a:srgbClr val="222222"/>
                </a:solidFill>
                <a:latin typeface="Arial" panose="020B0604020202020204" pitchFamily="34" charset="0"/>
              </a:rPr>
              <a:t>Cavanna</a:t>
            </a:r>
            <a:r>
              <a:rPr lang="en-US" sz="1000" dirty="0">
                <a:solidFill>
                  <a:srgbClr val="222222"/>
                </a:solidFill>
                <a:latin typeface="Arial" panose="020B0604020202020204" pitchFamily="34" charset="0"/>
              </a:rPr>
              <a:t>, Flavio &amp; Centro, Sandro &amp; </a:t>
            </a:r>
            <a:r>
              <a:rPr lang="en-US" sz="1000" dirty="0" err="1">
                <a:solidFill>
                  <a:srgbClr val="222222"/>
                </a:solidFill>
                <a:latin typeface="Arial" panose="020B0604020202020204" pitchFamily="34" charset="0"/>
              </a:rPr>
              <a:t>Cesana</a:t>
            </a:r>
            <a:r>
              <a:rPr lang="en-US" sz="1000" dirty="0">
                <a:solidFill>
                  <a:srgbClr val="222222"/>
                </a:solidFill>
                <a:latin typeface="Arial" panose="020B0604020202020204" pitchFamily="34" charset="0"/>
              </a:rPr>
              <a:t>, A &amp; </a:t>
            </a:r>
            <a:r>
              <a:rPr lang="en-US" sz="1000" dirty="0" err="1">
                <a:solidFill>
                  <a:srgbClr val="222222"/>
                </a:solidFill>
                <a:latin typeface="Arial" panose="020B0604020202020204" pitchFamily="34" charset="0"/>
              </a:rPr>
              <a:t>Cieslik</a:t>
            </a:r>
            <a:r>
              <a:rPr lang="en-US" sz="1000" dirty="0">
                <a:solidFill>
                  <a:srgbClr val="222222"/>
                </a:solidFill>
                <a:latin typeface="Arial" panose="020B0604020202020204" pitchFamily="34" charset="0"/>
              </a:rPr>
              <a:t>, Krzysztof &amp; Cline, D. &amp; </a:t>
            </a:r>
            <a:r>
              <a:rPr lang="en-US" sz="1000" dirty="0" err="1">
                <a:solidFill>
                  <a:srgbClr val="222222"/>
                </a:solidFill>
                <a:latin typeface="Arial" panose="020B0604020202020204" pitchFamily="34" charset="0"/>
              </a:rPr>
              <a:t>Cocco</a:t>
            </a:r>
            <a:r>
              <a:rPr lang="en-US" sz="1000" dirty="0">
                <a:solidFill>
                  <a:srgbClr val="222222"/>
                </a:solidFill>
                <a:latin typeface="Arial" panose="020B0604020202020204" pitchFamily="34" charset="0"/>
              </a:rPr>
              <a:t>, Alfredo &amp; </a:t>
            </a:r>
            <a:r>
              <a:rPr lang="en-US" sz="1000" dirty="0" err="1">
                <a:solidFill>
                  <a:srgbClr val="222222"/>
                </a:solidFill>
                <a:latin typeface="Arial" panose="020B0604020202020204" pitchFamily="34" charset="0"/>
              </a:rPr>
              <a:t>Dabrowska</a:t>
            </a:r>
            <a:r>
              <a:rPr lang="en-US" sz="1000" dirty="0">
                <a:solidFill>
                  <a:srgbClr val="222222"/>
                </a:solidFill>
                <a:latin typeface="Arial" panose="020B0604020202020204" pitchFamily="34" charset="0"/>
              </a:rPr>
              <a:t>, Anna &amp; </a:t>
            </a:r>
            <a:r>
              <a:rPr lang="en-US" sz="1000" dirty="0" err="1">
                <a:solidFill>
                  <a:srgbClr val="222222"/>
                </a:solidFill>
                <a:latin typeface="Arial" panose="020B0604020202020204" pitchFamily="34" charset="0"/>
              </a:rPr>
              <a:t>Dequal</a:t>
            </a:r>
            <a:r>
              <a:rPr lang="en-US" sz="1000" dirty="0">
                <a:solidFill>
                  <a:srgbClr val="222222"/>
                </a:solidFill>
                <a:latin typeface="Arial" panose="020B0604020202020204" pitchFamily="34" charset="0"/>
              </a:rPr>
              <a:t>, Daniele &amp; </a:t>
            </a:r>
            <a:r>
              <a:rPr lang="en-US" sz="1000" dirty="0" err="1">
                <a:solidFill>
                  <a:srgbClr val="222222"/>
                </a:solidFill>
                <a:latin typeface="Arial" panose="020B0604020202020204" pitchFamily="34" charset="0"/>
              </a:rPr>
              <a:t>Dermenev</a:t>
            </a:r>
            <a:r>
              <a:rPr lang="en-US" sz="1000" dirty="0">
                <a:solidFill>
                  <a:srgbClr val="222222"/>
                </a:solidFill>
                <a:latin typeface="Arial" panose="020B0604020202020204" pitchFamily="34" charset="0"/>
              </a:rPr>
              <a:t>, A &amp; </a:t>
            </a:r>
            <a:r>
              <a:rPr lang="en-US" sz="1000" dirty="0" err="1">
                <a:solidFill>
                  <a:srgbClr val="222222"/>
                </a:solidFill>
                <a:latin typeface="Arial" panose="020B0604020202020204" pitchFamily="34" charset="0"/>
              </a:rPr>
              <a:t>Zmuda</a:t>
            </a:r>
            <a:r>
              <a:rPr lang="en-US" sz="1000" dirty="0">
                <a:solidFill>
                  <a:srgbClr val="222222"/>
                </a:solidFill>
                <a:latin typeface="Arial" panose="020B0604020202020204" pitchFamily="34" charset="0"/>
              </a:rPr>
              <a:t>, J.. (2011). Underground operation of the ICARUS T600 </a:t>
            </a:r>
            <a:r>
              <a:rPr lang="en-US" sz="1000" dirty="0" err="1">
                <a:solidFill>
                  <a:srgbClr val="222222"/>
                </a:solidFill>
                <a:latin typeface="Arial" panose="020B0604020202020204" pitchFamily="34" charset="0"/>
              </a:rPr>
              <a:t>LAr</a:t>
            </a:r>
            <a:r>
              <a:rPr lang="en-US" sz="1000" dirty="0">
                <a:solidFill>
                  <a:srgbClr val="222222"/>
                </a:solidFill>
                <a:latin typeface="Arial" panose="020B0604020202020204" pitchFamily="34" charset="0"/>
              </a:rPr>
              <a:t>-TPC: first results. Journal of Instrumentation - J INSTRUM. 6. 10.1088/1748-0221/6/07/P07011</a:t>
            </a:r>
            <a:endParaRPr lang="en-US" sz="1000" dirty="0"/>
          </a:p>
        </p:txBody>
      </p:sp>
      <p:pic>
        <p:nvPicPr>
          <p:cNvPr id="2050" name="Picture 2" descr="Illustration of the ICARUS T600 working principle: from a charged particle ionization path in LAr to its geometrical reconstruction. ">
            <a:extLst>
              <a:ext uri="{FF2B5EF4-FFF2-40B4-BE49-F238E27FC236}">
                <a16:creationId xmlns:a16="http://schemas.microsoft.com/office/drawing/2014/main" id="{6289B28F-DA82-AB83-C6EE-0E1DB51D8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8" y="2886214"/>
            <a:ext cx="10795000" cy="3263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504361-937F-CD4C-1F99-C35BD1AC3DFE}"/>
              </a:ext>
            </a:extLst>
          </p:cNvPr>
          <p:cNvSpPr>
            <a:spLocks noGrp="1"/>
          </p:cNvSpPr>
          <p:nvPr>
            <p:ph idx="1"/>
          </p:nvPr>
        </p:nvSpPr>
        <p:spPr>
          <a:xfrm>
            <a:off x="838199" y="1005026"/>
            <a:ext cx="10794999" cy="4351338"/>
          </a:xfrm>
        </p:spPr>
        <p:txBody>
          <a:bodyPr/>
          <a:lstStyle/>
          <a:p>
            <a:r>
              <a:rPr lang="en-US" dirty="0" err="1"/>
              <a:t>LArTPC</a:t>
            </a:r>
            <a:r>
              <a:rPr lang="en-US" dirty="0"/>
              <a:t> with PMTs and 2 cryostats (East and West)</a:t>
            </a:r>
          </a:p>
          <a:p>
            <a:pPr lvl="1"/>
            <a:r>
              <a:rPr lang="en-US" dirty="0"/>
              <a:t>2 TPCs (East and West) in each cryostat (drift volumes, from cathode to anode)</a:t>
            </a:r>
          </a:p>
          <a:p>
            <a:pPr lvl="1"/>
            <a:r>
              <a:rPr lang="en-US" dirty="0"/>
              <a:t>The cathodes are 57% transparent to light</a:t>
            </a:r>
          </a:p>
          <a:p>
            <a:pPr lvl="1"/>
            <a:r>
              <a:rPr lang="en-US" dirty="0"/>
              <a:t>Wire planes at the anode to reconstruct tracks </a:t>
            </a:r>
          </a:p>
        </p:txBody>
      </p:sp>
    </p:spTree>
    <p:extLst>
      <p:ext uri="{BB962C8B-B14F-4D97-AF65-F5344CB8AC3E}">
        <p14:creationId xmlns:p14="http://schemas.microsoft.com/office/powerpoint/2010/main" val="1255513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C76-C3BA-EFAF-F839-7F8EE7730132}"/>
              </a:ext>
            </a:extLst>
          </p:cNvPr>
          <p:cNvSpPr>
            <a:spLocks noGrp="1"/>
          </p:cNvSpPr>
          <p:nvPr>
            <p:ph type="title"/>
          </p:nvPr>
        </p:nvSpPr>
        <p:spPr>
          <a:xfrm>
            <a:off x="181632" y="136525"/>
            <a:ext cx="5158994" cy="1325563"/>
          </a:xfrm>
        </p:spPr>
        <p:txBody>
          <a:bodyPr/>
          <a:lstStyle/>
          <a:p>
            <a:r>
              <a:rPr lang="en-US" dirty="0"/>
              <a:t>Y-Z Positions of Tracks</a:t>
            </a:r>
          </a:p>
        </p:txBody>
      </p:sp>
      <p:sp>
        <p:nvSpPr>
          <p:cNvPr id="4" name="Slide Number Placeholder 3">
            <a:extLst>
              <a:ext uri="{FF2B5EF4-FFF2-40B4-BE49-F238E27FC236}">
                <a16:creationId xmlns:a16="http://schemas.microsoft.com/office/drawing/2014/main" id="{83CC65CB-01C7-C39E-6B65-BFD906FE262C}"/>
              </a:ext>
            </a:extLst>
          </p:cNvPr>
          <p:cNvSpPr>
            <a:spLocks noGrp="1"/>
          </p:cNvSpPr>
          <p:nvPr>
            <p:ph type="sldNum" sz="quarter" idx="12"/>
          </p:nvPr>
        </p:nvSpPr>
        <p:spPr/>
        <p:txBody>
          <a:bodyPr/>
          <a:lstStyle/>
          <a:p>
            <a:fld id="{3C42EEBA-2012-6844-9078-D8C4990BCEAD}" type="slidenum">
              <a:rPr lang="en-US" smtClean="0"/>
              <a:t>30</a:t>
            </a:fld>
            <a:endParaRPr lang="en-US" dirty="0"/>
          </a:p>
        </p:txBody>
      </p:sp>
      <p:pic>
        <p:nvPicPr>
          <p:cNvPr id="10" name="Content Placeholder 9">
            <a:extLst>
              <a:ext uri="{FF2B5EF4-FFF2-40B4-BE49-F238E27FC236}">
                <a16:creationId xmlns:a16="http://schemas.microsoft.com/office/drawing/2014/main" id="{78691343-EBBE-5D76-1929-ED6B79D39426}"/>
              </a:ext>
            </a:extLst>
          </p:cNvPr>
          <p:cNvPicPr>
            <a:picLocks noGrp="1" noChangeAspect="1"/>
          </p:cNvPicPr>
          <p:nvPr>
            <p:ph idx="1"/>
          </p:nvPr>
        </p:nvPicPr>
        <p:blipFill>
          <a:blip r:embed="rId2"/>
          <a:stretch>
            <a:fillRect/>
          </a:stretch>
        </p:blipFill>
        <p:spPr>
          <a:xfrm>
            <a:off x="5460727" y="136525"/>
            <a:ext cx="6549641" cy="6584950"/>
          </a:xfrm>
        </p:spPr>
      </p:pic>
      <p:sp>
        <p:nvSpPr>
          <p:cNvPr id="11" name="Title 1">
            <a:extLst>
              <a:ext uri="{FF2B5EF4-FFF2-40B4-BE49-F238E27FC236}">
                <a16:creationId xmlns:a16="http://schemas.microsoft.com/office/drawing/2014/main" id="{3C7AC3D3-1CF4-5A65-DD51-D199160BC63E}"/>
              </a:ext>
            </a:extLst>
          </p:cNvPr>
          <p:cNvSpPr txBox="1">
            <a:spLocks/>
          </p:cNvSpPr>
          <p:nvPr/>
        </p:nvSpPr>
        <p:spPr>
          <a:xfrm>
            <a:off x="181632" y="1099240"/>
            <a:ext cx="4277140" cy="220055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It appears that using the midpoint of position of the track as a measure of the track’s location is the most unbiased way to compare it to the flash position, which has a similar distribution</a:t>
            </a:r>
          </a:p>
        </p:txBody>
      </p:sp>
    </p:spTree>
    <p:extLst>
      <p:ext uri="{BB962C8B-B14F-4D97-AF65-F5344CB8AC3E}">
        <p14:creationId xmlns:p14="http://schemas.microsoft.com/office/powerpoint/2010/main" val="3172363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1A65C-59FA-DA34-3E2F-97E0DD157E02}"/>
              </a:ext>
            </a:extLst>
          </p:cNvPr>
          <p:cNvSpPr>
            <a:spLocks noGrp="1"/>
          </p:cNvSpPr>
          <p:nvPr>
            <p:ph type="title"/>
          </p:nvPr>
        </p:nvSpPr>
        <p:spPr>
          <a:xfrm>
            <a:off x="838199" y="1287728"/>
            <a:ext cx="10515600" cy="725696"/>
          </a:xfrm>
        </p:spPr>
        <p:txBody>
          <a:bodyPr>
            <a:normAutofit fontScale="90000"/>
          </a:bodyPr>
          <a:lstStyle/>
          <a:p>
            <a:r>
              <a:rPr lang="en-US" sz="2400" dirty="0"/>
              <a:t>Distance between track and flash peaks at 0-20 cm with a smaller peak at 50-80 cm. We don’t fully understand what is causing this second peak, but it is independent of the z-position of the flash.</a:t>
            </a:r>
          </a:p>
        </p:txBody>
      </p:sp>
      <p:sp>
        <p:nvSpPr>
          <p:cNvPr id="4" name="Slide Number Placeholder 3">
            <a:extLst>
              <a:ext uri="{FF2B5EF4-FFF2-40B4-BE49-F238E27FC236}">
                <a16:creationId xmlns:a16="http://schemas.microsoft.com/office/drawing/2014/main" id="{2C6DD671-7956-22FD-7D5D-C773EBC5E32A}"/>
              </a:ext>
            </a:extLst>
          </p:cNvPr>
          <p:cNvSpPr>
            <a:spLocks noGrp="1"/>
          </p:cNvSpPr>
          <p:nvPr>
            <p:ph type="sldNum" sz="quarter" idx="12"/>
          </p:nvPr>
        </p:nvSpPr>
        <p:spPr/>
        <p:txBody>
          <a:bodyPr/>
          <a:lstStyle/>
          <a:p>
            <a:fld id="{3C42EEBA-2012-6844-9078-D8C4990BCEAD}" type="slidenum">
              <a:rPr lang="en-US" smtClean="0"/>
              <a:t>31</a:t>
            </a:fld>
            <a:endParaRPr lang="en-US" dirty="0"/>
          </a:p>
        </p:txBody>
      </p:sp>
      <p:pic>
        <p:nvPicPr>
          <p:cNvPr id="5" name="Picture 4">
            <a:extLst>
              <a:ext uri="{FF2B5EF4-FFF2-40B4-BE49-F238E27FC236}">
                <a16:creationId xmlns:a16="http://schemas.microsoft.com/office/drawing/2014/main" id="{72B9D9B7-4544-2A15-E4AE-BC6B5FD0EFAA}"/>
              </a:ext>
            </a:extLst>
          </p:cNvPr>
          <p:cNvPicPr>
            <a:picLocks noChangeAspect="1"/>
          </p:cNvPicPr>
          <p:nvPr/>
        </p:nvPicPr>
        <p:blipFill>
          <a:blip r:embed="rId2"/>
          <a:stretch>
            <a:fillRect/>
          </a:stretch>
        </p:blipFill>
        <p:spPr>
          <a:xfrm>
            <a:off x="276854" y="2154030"/>
            <a:ext cx="11638290" cy="4202320"/>
          </a:xfrm>
          <a:prstGeom prst="rect">
            <a:avLst/>
          </a:prstGeom>
        </p:spPr>
      </p:pic>
      <p:sp>
        <p:nvSpPr>
          <p:cNvPr id="7" name="Title 1">
            <a:extLst>
              <a:ext uri="{FF2B5EF4-FFF2-40B4-BE49-F238E27FC236}">
                <a16:creationId xmlns:a16="http://schemas.microsoft.com/office/drawing/2014/main" id="{1A746BF3-4998-6A43-DBB8-1748119EC587}"/>
              </a:ext>
            </a:extLst>
          </p:cNvPr>
          <p:cNvSpPr txBox="1">
            <a:spLocks/>
          </p:cNvSpPr>
          <p:nvPr/>
        </p:nvSpPr>
        <p:spPr>
          <a:xfrm>
            <a:off x="838199" y="42506"/>
            <a:ext cx="10515600" cy="11046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Distance Between track and Flash as a function of z-position of flash</a:t>
            </a:r>
          </a:p>
        </p:txBody>
      </p:sp>
    </p:spTree>
    <p:extLst>
      <p:ext uri="{BB962C8B-B14F-4D97-AF65-F5344CB8AC3E}">
        <p14:creationId xmlns:p14="http://schemas.microsoft.com/office/powerpoint/2010/main" val="1844362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111F4B4-1595-EBC9-D1E4-57097C19EAA5}"/>
              </a:ext>
            </a:extLst>
          </p:cNvPr>
          <p:cNvSpPr txBox="1">
            <a:spLocks/>
          </p:cNvSpPr>
          <p:nvPr/>
        </p:nvSpPr>
        <p:spPr>
          <a:xfrm>
            <a:off x="838200" y="-4207"/>
            <a:ext cx="10515600" cy="86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Varying track energy</a:t>
            </a:r>
          </a:p>
        </p:txBody>
      </p:sp>
      <p:sp>
        <p:nvSpPr>
          <p:cNvPr id="13" name="Title 13">
            <a:extLst>
              <a:ext uri="{FF2B5EF4-FFF2-40B4-BE49-F238E27FC236}">
                <a16:creationId xmlns:a16="http://schemas.microsoft.com/office/drawing/2014/main" id="{27BAA25D-D48A-CDEA-3106-DBF66AB29A9D}"/>
              </a:ext>
            </a:extLst>
          </p:cNvPr>
          <p:cNvSpPr txBox="1">
            <a:spLocks/>
          </p:cNvSpPr>
          <p:nvPr/>
        </p:nvSpPr>
        <p:spPr>
          <a:xfrm>
            <a:off x="838200" y="829230"/>
            <a:ext cx="10515600" cy="86145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Reconstructed track energies varied from 37 MeV to 1.4 TeV, but there were very few (&lt;2%) tracks with more than 10 GeV of energy, so I focused on tracks with less than 10 GeV of energy</a:t>
            </a:r>
          </a:p>
        </p:txBody>
      </p:sp>
      <p:sp>
        <p:nvSpPr>
          <p:cNvPr id="16" name="TextBox 15">
            <a:extLst>
              <a:ext uri="{FF2B5EF4-FFF2-40B4-BE49-F238E27FC236}">
                <a16:creationId xmlns:a16="http://schemas.microsoft.com/office/drawing/2014/main" id="{12777F68-90D2-F8BA-EFB3-16B8867849F3}"/>
              </a:ext>
            </a:extLst>
          </p:cNvPr>
          <p:cNvSpPr txBox="1"/>
          <p:nvPr/>
        </p:nvSpPr>
        <p:spPr>
          <a:xfrm>
            <a:off x="312234" y="-122663"/>
            <a:ext cx="184731" cy="369332"/>
          </a:xfrm>
          <a:prstGeom prst="rect">
            <a:avLst/>
          </a:prstGeom>
          <a:noFill/>
        </p:spPr>
        <p:txBody>
          <a:bodyPr wrap="none" rtlCol="0">
            <a:spAutoFit/>
          </a:bodyPr>
          <a:lstStyle/>
          <a:p>
            <a:endParaRPr lang="en-US" dirty="0"/>
          </a:p>
        </p:txBody>
      </p:sp>
      <p:sp>
        <p:nvSpPr>
          <p:cNvPr id="17" name="Slide Number Placeholder 16">
            <a:extLst>
              <a:ext uri="{FF2B5EF4-FFF2-40B4-BE49-F238E27FC236}">
                <a16:creationId xmlns:a16="http://schemas.microsoft.com/office/drawing/2014/main" id="{48FE139C-4558-4F7C-EC22-0C2B47D3042D}"/>
              </a:ext>
            </a:extLst>
          </p:cNvPr>
          <p:cNvSpPr>
            <a:spLocks noGrp="1"/>
          </p:cNvSpPr>
          <p:nvPr>
            <p:ph type="sldNum" sz="quarter" idx="12"/>
          </p:nvPr>
        </p:nvSpPr>
        <p:spPr/>
        <p:txBody>
          <a:bodyPr/>
          <a:lstStyle/>
          <a:p>
            <a:fld id="{3C42EEBA-2012-6844-9078-D8C4990BCEAD}" type="slidenum">
              <a:rPr lang="en-US" smtClean="0"/>
              <a:t>32</a:t>
            </a:fld>
            <a:endParaRPr lang="en-US" dirty="0"/>
          </a:p>
        </p:txBody>
      </p:sp>
      <p:pic>
        <p:nvPicPr>
          <p:cNvPr id="19" name="Picture 18">
            <a:extLst>
              <a:ext uri="{FF2B5EF4-FFF2-40B4-BE49-F238E27FC236}">
                <a16:creationId xmlns:a16="http://schemas.microsoft.com/office/drawing/2014/main" id="{0BE4C81A-8E24-AE6A-97F3-73C971433917}"/>
              </a:ext>
            </a:extLst>
          </p:cNvPr>
          <p:cNvPicPr>
            <a:picLocks noChangeAspect="1"/>
          </p:cNvPicPr>
          <p:nvPr/>
        </p:nvPicPr>
        <p:blipFill>
          <a:blip r:embed="rId3"/>
          <a:stretch>
            <a:fillRect/>
          </a:stretch>
        </p:blipFill>
        <p:spPr>
          <a:xfrm>
            <a:off x="6291987" y="1918310"/>
            <a:ext cx="4721183" cy="4785354"/>
          </a:xfrm>
          <a:prstGeom prst="rect">
            <a:avLst/>
          </a:prstGeom>
        </p:spPr>
      </p:pic>
      <p:pic>
        <p:nvPicPr>
          <p:cNvPr id="22" name="Picture 21" descr="Chart&#10;&#10;Description automatically generated">
            <a:extLst>
              <a:ext uri="{FF2B5EF4-FFF2-40B4-BE49-F238E27FC236}">
                <a16:creationId xmlns:a16="http://schemas.microsoft.com/office/drawing/2014/main" id="{00A78B61-5DE6-FE2F-A0EB-7938692ACE54}"/>
              </a:ext>
            </a:extLst>
          </p:cNvPr>
          <p:cNvPicPr>
            <a:picLocks noChangeAspect="1"/>
          </p:cNvPicPr>
          <p:nvPr/>
        </p:nvPicPr>
        <p:blipFill>
          <a:blip r:embed="rId4"/>
          <a:stretch>
            <a:fillRect/>
          </a:stretch>
        </p:blipFill>
        <p:spPr>
          <a:xfrm>
            <a:off x="1178834" y="1918312"/>
            <a:ext cx="4721181" cy="4785352"/>
          </a:xfrm>
          <a:prstGeom prst="rect">
            <a:avLst/>
          </a:prstGeom>
        </p:spPr>
      </p:pic>
    </p:spTree>
    <p:extLst>
      <p:ext uri="{BB962C8B-B14F-4D97-AF65-F5344CB8AC3E}">
        <p14:creationId xmlns:p14="http://schemas.microsoft.com/office/powerpoint/2010/main" val="1079018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E115B5-6FC8-28C2-BBC9-D34672E92F10}"/>
              </a:ext>
            </a:extLst>
          </p:cNvPr>
          <p:cNvSpPr>
            <a:spLocks noGrp="1"/>
          </p:cNvSpPr>
          <p:nvPr>
            <p:ph type="sldNum" sz="quarter" idx="12"/>
          </p:nvPr>
        </p:nvSpPr>
        <p:spPr/>
        <p:txBody>
          <a:bodyPr/>
          <a:lstStyle/>
          <a:p>
            <a:fld id="{3C42EEBA-2012-6844-9078-D8C4990BCEAD}" type="slidenum">
              <a:rPr lang="en-US" smtClean="0"/>
              <a:t>33</a:t>
            </a:fld>
            <a:endParaRPr lang="en-US" dirty="0"/>
          </a:p>
        </p:txBody>
      </p:sp>
      <p:sp>
        <p:nvSpPr>
          <p:cNvPr id="5" name="Title 1">
            <a:extLst>
              <a:ext uri="{FF2B5EF4-FFF2-40B4-BE49-F238E27FC236}">
                <a16:creationId xmlns:a16="http://schemas.microsoft.com/office/drawing/2014/main" id="{354A1B04-728D-8FDE-2381-68BD7296E35B}"/>
              </a:ext>
            </a:extLst>
          </p:cNvPr>
          <p:cNvSpPr txBox="1">
            <a:spLocks/>
          </p:cNvSpPr>
          <p:nvPr/>
        </p:nvSpPr>
        <p:spPr>
          <a:xfrm>
            <a:off x="838200" y="181065"/>
            <a:ext cx="10515600" cy="8614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Varying track length for tracks primarily on one side of the cathode or the other</a:t>
            </a:r>
          </a:p>
        </p:txBody>
      </p:sp>
      <p:pic>
        <p:nvPicPr>
          <p:cNvPr id="6" name="Picture 5">
            <a:extLst>
              <a:ext uri="{FF2B5EF4-FFF2-40B4-BE49-F238E27FC236}">
                <a16:creationId xmlns:a16="http://schemas.microsoft.com/office/drawing/2014/main" id="{F6FE1AA1-65BA-5756-3345-A9B0A920113A}"/>
              </a:ext>
            </a:extLst>
          </p:cNvPr>
          <p:cNvPicPr>
            <a:picLocks noChangeAspect="1"/>
          </p:cNvPicPr>
          <p:nvPr/>
        </p:nvPicPr>
        <p:blipFill>
          <a:blip r:embed="rId3"/>
          <a:stretch>
            <a:fillRect/>
          </a:stretch>
        </p:blipFill>
        <p:spPr>
          <a:xfrm>
            <a:off x="0" y="2865979"/>
            <a:ext cx="3294992" cy="3294992"/>
          </a:xfrm>
          <a:prstGeom prst="rect">
            <a:avLst/>
          </a:prstGeom>
        </p:spPr>
      </p:pic>
      <p:pic>
        <p:nvPicPr>
          <p:cNvPr id="7" name="Picture 6">
            <a:extLst>
              <a:ext uri="{FF2B5EF4-FFF2-40B4-BE49-F238E27FC236}">
                <a16:creationId xmlns:a16="http://schemas.microsoft.com/office/drawing/2014/main" id="{2733F708-850D-A328-FDAB-F7E8E3707515}"/>
              </a:ext>
            </a:extLst>
          </p:cNvPr>
          <p:cNvPicPr>
            <a:picLocks noChangeAspect="1"/>
          </p:cNvPicPr>
          <p:nvPr/>
        </p:nvPicPr>
        <p:blipFill>
          <a:blip r:embed="rId4"/>
          <a:stretch>
            <a:fillRect/>
          </a:stretch>
        </p:blipFill>
        <p:spPr>
          <a:xfrm>
            <a:off x="3049752" y="2865979"/>
            <a:ext cx="3294992" cy="3294992"/>
          </a:xfrm>
          <a:prstGeom prst="rect">
            <a:avLst/>
          </a:prstGeom>
        </p:spPr>
      </p:pic>
      <p:pic>
        <p:nvPicPr>
          <p:cNvPr id="11" name="Picture 10">
            <a:extLst>
              <a:ext uri="{FF2B5EF4-FFF2-40B4-BE49-F238E27FC236}">
                <a16:creationId xmlns:a16="http://schemas.microsoft.com/office/drawing/2014/main" id="{A2DE74C5-9830-7A13-00D0-F64F172B85F1}"/>
              </a:ext>
            </a:extLst>
          </p:cNvPr>
          <p:cNvPicPr>
            <a:picLocks noChangeAspect="1"/>
          </p:cNvPicPr>
          <p:nvPr/>
        </p:nvPicPr>
        <p:blipFill>
          <a:blip r:embed="rId5"/>
          <a:stretch>
            <a:fillRect/>
          </a:stretch>
        </p:blipFill>
        <p:spPr>
          <a:xfrm>
            <a:off x="9145751" y="2865979"/>
            <a:ext cx="3294992" cy="3294992"/>
          </a:xfrm>
          <a:prstGeom prst="rect">
            <a:avLst/>
          </a:prstGeom>
        </p:spPr>
      </p:pic>
      <p:pic>
        <p:nvPicPr>
          <p:cNvPr id="12" name="Picture 11">
            <a:extLst>
              <a:ext uri="{FF2B5EF4-FFF2-40B4-BE49-F238E27FC236}">
                <a16:creationId xmlns:a16="http://schemas.microsoft.com/office/drawing/2014/main" id="{02B434D2-1AA4-C184-61E1-0A05B7ADE030}"/>
              </a:ext>
            </a:extLst>
          </p:cNvPr>
          <p:cNvPicPr>
            <a:picLocks noChangeAspect="1"/>
          </p:cNvPicPr>
          <p:nvPr/>
        </p:nvPicPr>
        <p:blipFill>
          <a:blip r:embed="rId6"/>
          <a:stretch>
            <a:fillRect/>
          </a:stretch>
        </p:blipFill>
        <p:spPr>
          <a:xfrm>
            <a:off x="6096000" y="2865979"/>
            <a:ext cx="3294992" cy="3294992"/>
          </a:xfrm>
          <a:prstGeom prst="rect">
            <a:avLst/>
          </a:prstGeom>
        </p:spPr>
      </p:pic>
      <p:sp>
        <p:nvSpPr>
          <p:cNvPr id="14" name="Title 13">
            <a:extLst>
              <a:ext uri="{FF2B5EF4-FFF2-40B4-BE49-F238E27FC236}">
                <a16:creationId xmlns:a16="http://schemas.microsoft.com/office/drawing/2014/main" id="{F1D601F7-AFAD-9391-C4C8-E110092C9A7B}"/>
              </a:ext>
            </a:extLst>
          </p:cNvPr>
          <p:cNvSpPr txBox="1">
            <a:spLocks/>
          </p:cNvSpPr>
          <p:nvPr/>
        </p:nvSpPr>
        <p:spPr>
          <a:xfrm>
            <a:off x="838200" y="1116502"/>
            <a:ext cx="10515600" cy="86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These plots describe tracks with a balance ratio more extreme than 0.9 and use a 68.27% Confidence interval. </a:t>
            </a:r>
          </a:p>
        </p:txBody>
      </p:sp>
      <p:sp>
        <p:nvSpPr>
          <p:cNvPr id="19" name="TextBox 18">
            <a:extLst>
              <a:ext uri="{FF2B5EF4-FFF2-40B4-BE49-F238E27FC236}">
                <a16:creationId xmlns:a16="http://schemas.microsoft.com/office/drawing/2014/main" id="{972703EF-E002-CA57-F28C-6FA8F12992D9}"/>
              </a:ext>
            </a:extLst>
          </p:cNvPr>
          <p:cNvSpPr txBox="1"/>
          <p:nvPr/>
        </p:nvSpPr>
        <p:spPr>
          <a:xfrm>
            <a:off x="2351997" y="2319453"/>
            <a:ext cx="1395510" cy="369332"/>
          </a:xfrm>
          <a:prstGeom prst="rect">
            <a:avLst/>
          </a:prstGeom>
          <a:noFill/>
        </p:spPr>
        <p:txBody>
          <a:bodyPr wrap="none" rtlCol="0">
            <a:spAutoFit/>
          </a:bodyPr>
          <a:lstStyle/>
          <a:p>
            <a:r>
              <a:rPr lang="en-US" dirty="0"/>
              <a:t>East Cryostat</a:t>
            </a:r>
          </a:p>
        </p:txBody>
      </p:sp>
      <p:sp>
        <p:nvSpPr>
          <p:cNvPr id="20" name="TextBox 19">
            <a:extLst>
              <a:ext uri="{FF2B5EF4-FFF2-40B4-BE49-F238E27FC236}">
                <a16:creationId xmlns:a16="http://schemas.microsoft.com/office/drawing/2014/main" id="{613D1FE3-B808-998B-9915-B34D9BB310A0}"/>
              </a:ext>
            </a:extLst>
          </p:cNvPr>
          <p:cNvSpPr txBox="1"/>
          <p:nvPr/>
        </p:nvSpPr>
        <p:spPr>
          <a:xfrm>
            <a:off x="8444493" y="2319453"/>
            <a:ext cx="1488677" cy="369332"/>
          </a:xfrm>
          <a:prstGeom prst="rect">
            <a:avLst/>
          </a:prstGeom>
          <a:noFill/>
        </p:spPr>
        <p:txBody>
          <a:bodyPr wrap="none" rtlCol="0">
            <a:spAutoFit/>
          </a:bodyPr>
          <a:lstStyle/>
          <a:p>
            <a:r>
              <a:rPr lang="en-US" dirty="0"/>
              <a:t>West Cryostat</a:t>
            </a:r>
          </a:p>
        </p:txBody>
      </p:sp>
    </p:spTree>
    <p:extLst>
      <p:ext uri="{BB962C8B-B14F-4D97-AF65-F5344CB8AC3E}">
        <p14:creationId xmlns:p14="http://schemas.microsoft.com/office/powerpoint/2010/main" val="3559606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E115B5-6FC8-28C2-BBC9-D34672E92F10}"/>
              </a:ext>
            </a:extLst>
          </p:cNvPr>
          <p:cNvSpPr>
            <a:spLocks noGrp="1"/>
          </p:cNvSpPr>
          <p:nvPr>
            <p:ph type="sldNum" sz="quarter" idx="12"/>
          </p:nvPr>
        </p:nvSpPr>
        <p:spPr/>
        <p:txBody>
          <a:bodyPr/>
          <a:lstStyle/>
          <a:p>
            <a:fld id="{3C42EEBA-2012-6844-9078-D8C4990BCEAD}" type="slidenum">
              <a:rPr lang="en-US" smtClean="0"/>
              <a:t>34</a:t>
            </a:fld>
            <a:endParaRPr lang="en-US" dirty="0"/>
          </a:p>
        </p:txBody>
      </p:sp>
      <p:sp>
        <p:nvSpPr>
          <p:cNvPr id="5" name="Title 1">
            <a:extLst>
              <a:ext uri="{FF2B5EF4-FFF2-40B4-BE49-F238E27FC236}">
                <a16:creationId xmlns:a16="http://schemas.microsoft.com/office/drawing/2014/main" id="{354A1B04-728D-8FDE-2381-68BD7296E35B}"/>
              </a:ext>
            </a:extLst>
          </p:cNvPr>
          <p:cNvSpPr txBox="1">
            <a:spLocks/>
          </p:cNvSpPr>
          <p:nvPr/>
        </p:nvSpPr>
        <p:spPr>
          <a:xfrm>
            <a:off x="838200" y="181065"/>
            <a:ext cx="10515600" cy="8614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Varying track energy for tracks primarily on one side of the cathode or the other</a:t>
            </a:r>
          </a:p>
        </p:txBody>
      </p:sp>
      <p:sp>
        <p:nvSpPr>
          <p:cNvPr id="14" name="Title 13">
            <a:extLst>
              <a:ext uri="{FF2B5EF4-FFF2-40B4-BE49-F238E27FC236}">
                <a16:creationId xmlns:a16="http://schemas.microsoft.com/office/drawing/2014/main" id="{F1D601F7-AFAD-9391-C4C8-E110092C9A7B}"/>
              </a:ext>
            </a:extLst>
          </p:cNvPr>
          <p:cNvSpPr txBox="1">
            <a:spLocks/>
          </p:cNvSpPr>
          <p:nvPr/>
        </p:nvSpPr>
        <p:spPr>
          <a:xfrm>
            <a:off x="838200" y="1116502"/>
            <a:ext cx="10515600" cy="86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These plots describe tracks with a balance ratio more extreme than 0.9 and use a 68.27% Confidence interval. </a:t>
            </a:r>
          </a:p>
        </p:txBody>
      </p:sp>
      <p:pic>
        <p:nvPicPr>
          <p:cNvPr id="17" name="Picture 16">
            <a:extLst>
              <a:ext uri="{FF2B5EF4-FFF2-40B4-BE49-F238E27FC236}">
                <a16:creationId xmlns:a16="http://schemas.microsoft.com/office/drawing/2014/main" id="{C8A7640C-1365-DDDD-B16C-C835467CED50}"/>
              </a:ext>
            </a:extLst>
          </p:cNvPr>
          <p:cNvPicPr>
            <a:picLocks noChangeAspect="1"/>
          </p:cNvPicPr>
          <p:nvPr/>
        </p:nvPicPr>
        <p:blipFill>
          <a:blip r:embed="rId2"/>
          <a:stretch>
            <a:fillRect/>
          </a:stretch>
        </p:blipFill>
        <p:spPr>
          <a:xfrm>
            <a:off x="9145751" y="2865979"/>
            <a:ext cx="3294992" cy="3294992"/>
          </a:xfrm>
          <a:prstGeom prst="rect">
            <a:avLst/>
          </a:prstGeom>
        </p:spPr>
      </p:pic>
      <p:pic>
        <p:nvPicPr>
          <p:cNvPr id="18" name="Picture 17">
            <a:extLst>
              <a:ext uri="{FF2B5EF4-FFF2-40B4-BE49-F238E27FC236}">
                <a16:creationId xmlns:a16="http://schemas.microsoft.com/office/drawing/2014/main" id="{7B090F47-D816-CC0F-E832-D122959B133F}"/>
              </a:ext>
            </a:extLst>
          </p:cNvPr>
          <p:cNvPicPr>
            <a:picLocks noChangeAspect="1"/>
          </p:cNvPicPr>
          <p:nvPr/>
        </p:nvPicPr>
        <p:blipFill>
          <a:blip r:embed="rId3"/>
          <a:stretch>
            <a:fillRect/>
          </a:stretch>
        </p:blipFill>
        <p:spPr>
          <a:xfrm>
            <a:off x="6096000" y="2865979"/>
            <a:ext cx="3294992" cy="3294992"/>
          </a:xfrm>
          <a:prstGeom prst="rect">
            <a:avLst/>
          </a:prstGeom>
        </p:spPr>
      </p:pic>
      <p:pic>
        <p:nvPicPr>
          <p:cNvPr id="20" name="Picture 19">
            <a:extLst>
              <a:ext uri="{FF2B5EF4-FFF2-40B4-BE49-F238E27FC236}">
                <a16:creationId xmlns:a16="http://schemas.microsoft.com/office/drawing/2014/main" id="{7B94E086-ECEE-ABA8-EF3D-B706B108A338}"/>
              </a:ext>
            </a:extLst>
          </p:cNvPr>
          <p:cNvPicPr>
            <a:picLocks noChangeAspect="1"/>
          </p:cNvPicPr>
          <p:nvPr/>
        </p:nvPicPr>
        <p:blipFill>
          <a:blip r:embed="rId4"/>
          <a:stretch>
            <a:fillRect/>
          </a:stretch>
        </p:blipFill>
        <p:spPr>
          <a:xfrm>
            <a:off x="3046249" y="2865979"/>
            <a:ext cx="3294992" cy="3294992"/>
          </a:xfrm>
          <a:prstGeom prst="rect">
            <a:avLst/>
          </a:prstGeom>
        </p:spPr>
      </p:pic>
      <p:pic>
        <p:nvPicPr>
          <p:cNvPr id="22" name="Picture 21">
            <a:extLst>
              <a:ext uri="{FF2B5EF4-FFF2-40B4-BE49-F238E27FC236}">
                <a16:creationId xmlns:a16="http://schemas.microsoft.com/office/drawing/2014/main" id="{F1746F15-9D6F-7C71-E8BA-FE7B707B02E5}"/>
              </a:ext>
            </a:extLst>
          </p:cNvPr>
          <p:cNvPicPr>
            <a:picLocks noChangeAspect="1"/>
          </p:cNvPicPr>
          <p:nvPr/>
        </p:nvPicPr>
        <p:blipFill>
          <a:blip r:embed="rId5"/>
          <a:stretch>
            <a:fillRect/>
          </a:stretch>
        </p:blipFill>
        <p:spPr>
          <a:xfrm>
            <a:off x="0" y="2865978"/>
            <a:ext cx="3294992" cy="3294992"/>
          </a:xfrm>
          <a:prstGeom prst="rect">
            <a:avLst/>
          </a:prstGeom>
        </p:spPr>
      </p:pic>
      <p:sp>
        <p:nvSpPr>
          <p:cNvPr id="24" name="TextBox 23">
            <a:extLst>
              <a:ext uri="{FF2B5EF4-FFF2-40B4-BE49-F238E27FC236}">
                <a16:creationId xmlns:a16="http://schemas.microsoft.com/office/drawing/2014/main" id="{9F90E320-65A5-2995-73BC-F52F9027B24B}"/>
              </a:ext>
            </a:extLst>
          </p:cNvPr>
          <p:cNvSpPr txBox="1"/>
          <p:nvPr/>
        </p:nvSpPr>
        <p:spPr>
          <a:xfrm>
            <a:off x="2351997" y="2319453"/>
            <a:ext cx="1395510" cy="369332"/>
          </a:xfrm>
          <a:prstGeom prst="rect">
            <a:avLst/>
          </a:prstGeom>
          <a:noFill/>
        </p:spPr>
        <p:txBody>
          <a:bodyPr wrap="none" rtlCol="0">
            <a:spAutoFit/>
          </a:bodyPr>
          <a:lstStyle/>
          <a:p>
            <a:r>
              <a:rPr lang="en-US" dirty="0"/>
              <a:t>East Cryostat</a:t>
            </a:r>
          </a:p>
        </p:txBody>
      </p:sp>
      <p:sp>
        <p:nvSpPr>
          <p:cNvPr id="26" name="TextBox 25">
            <a:extLst>
              <a:ext uri="{FF2B5EF4-FFF2-40B4-BE49-F238E27FC236}">
                <a16:creationId xmlns:a16="http://schemas.microsoft.com/office/drawing/2014/main" id="{BF0588B1-9388-048D-43CB-989876E01D9B}"/>
              </a:ext>
            </a:extLst>
          </p:cNvPr>
          <p:cNvSpPr txBox="1"/>
          <p:nvPr/>
        </p:nvSpPr>
        <p:spPr>
          <a:xfrm>
            <a:off x="8444493" y="2319453"/>
            <a:ext cx="1488677" cy="369332"/>
          </a:xfrm>
          <a:prstGeom prst="rect">
            <a:avLst/>
          </a:prstGeom>
          <a:noFill/>
        </p:spPr>
        <p:txBody>
          <a:bodyPr wrap="none" rtlCol="0">
            <a:spAutoFit/>
          </a:bodyPr>
          <a:lstStyle/>
          <a:p>
            <a:r>
              <a:rPr lang="en-US" dirty="0"/>
              <a:t>West Cryostat</a:t>
            </a:r>
          </a:p>
        </p:txBody>
      </p:sp>
    </p:spTree>
    <p:extLst>
      <p:ext uri="{BB962C8B-B14F-4D97-AF65-F5344CB8AC3E}">
        <p14:creationId xmlns:p14="http://schemas.microsoft.com/office/powerpoint/2010/main" val="98096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17D8-4E0D-C8BD-AB40-5D72BBA84F29}"/>
              </a:ext>
            </a:extLst>
          </p:cNvPr>
          <p:cNvSpPr>
            <a:spLocks noGrp="1"/>
          </p:cNvSpPr>
          <p:nvPr>
            <p:ph type="title"/>
          </p:nvPr>
        </p:nvSpPr>
        <p:spPr>
          <a:xfrm>
            <a:off x="838200" y="0"/>
            <a:ext cx="10515600" cy="795647"/>
          </a:xfrm>
        </p:spPr>
        <p:txBody>
          <a:bodyPr/>
          <a:lstStyle/>
          <a:p>
            <a:r>
              <a:rPr lang="en-US" dirty="0"/>
              <a:t>Motivation</a:t>
            </a:r>
          </a:p>
        </p:txBody>
      </p:sp>
      <p:sp>
        <p:nvSpPr>
          <p:cNvPr id="3" name="Content Placeholder 2">
            <a:extLst>
              <a:ext uri="{FF2B5EF4-FFF2-40B4-BE49-F238E27FC236}">
                <a16:creationId xmlns:a16="http://schemas.microsoft.com/office/drawing/2014/main" id="{58B13E1C-8671-19BC-0877-7AB322763B21}"/>
              </a:ext>
            </a:extLst>
          </p:cNvPr>
          <p:cNvSpPr>
            <a:spLocks noGrp="1"/>
          </p:cNvSpPr>
          <p:nvPr>
            <p:ph idx="1"/>
          </p:nvPr>
        </p:nvSpPr>
        <p:spPr>
          <a:xfrm>
            <a:off x="838200" y="877490"/>
            <a:ext cx="10515600" cy="5103019"/>
          </a:xfrm>
        </p:spPr>
        <p:txBody>
          <a:bodyPr>
            <a:noAutofit/>
          </a:bodyPr>
          <a:lstStyle/>
          <a:p>
            <a:r>
              <a:rPr lang="en-US" sz="2400" dirty="0"/>
              <a:t>The ICARUS detector generates hundreds of terabytes of data daily</a:t>
            </a:r>
          </a:p>
          <a:p>
            <a:r>
              <a:rPr lang="en-US" sz="2400" dirty="0"/>
              <a:t>The trigger system filters and keeps only potentially interesting events, reducing the amount of data storage required</a:t>
            </a:r>
          </a:p>
          <a:p>
            <a:pPr lvl="1"/>
            <a:r>
              <a:rPr lang="en-US" sz="2100" dirty="0"/>
              <a:t>Trigger logic is based on the collected scintillation light by the PMTs</a:t>
            </a:r>
          </a:p>
          <a:p>
            <a:pPr lvl="1"/>
            <a:r>
              <a:rPr lang="en-US" sz="2100" dirty="0"/>
              <a:t>Majority is the number of PMT pairs above a set threshold</a:t>
            </a:r>
          </a:p>
          <a:p>
            <a:r>
              <a:rPr lang="en-US" sz="2400" dirty="0"/>
              <a:t>It is important to study the efficiency of the trigger in order to select the optimal level of filtering for the trigger</a:t>
            </a:r>
          </a:p>
          <a:p>
            <a:r>
              <a:rPr lang="en-US" sz="2400" dirty="0"/>
              <a:t>We plotted the efficiency as a function of different track characteristics (length, starting and ending x coordinate, starting z coordinate)</a:t>
            </a:r>
          </a:p>
          <a:p>
            <a:r>
              <a:rPr lang="en-US" sz="2400" dirty="0"/>
              <a:t>We plotted the efficiency under different emulated trigger settings:</a:t>
            </a:r>
          </a:p>
          <a:p>
            <a:pPr marL="0" indent="0">
              <a:buNone/>
            </a:pPr>
            <a:r>
              <a:rPr lang="en-US" sz="2100" dirty="0"/>
              <a:t>		M1: 1 PMT pair trigger		S3: 3 PMT pairs trigger</a:t>
            </a:r>
          </a:p>
          <a:p>
            <a:pPr marL="0" indent="0">
              <a:buNone/>
            </a:pPr>
            <a:r>
              <a:rPr lang="en-US" sz="2100" dirty="0"/>
              <a:t>		S5: 5 PMT pairs trigger		S8: 8 PMT pairs trigger</a:t>
            </a:r>
          </a:p>
          <a:p>
            <a:pPr marL="0" indent="0">
              <a:buNone/>
            </a:pPr>
            <a:r>
              <a:rPr lang="en-US" sz="2100" dirty="0"/>
              <a:t>		S10: 10 PMT pairs trigger		S15: 15 PMT pairs trigger</a:t>
            </a:r>
          </a:p>
          <a:p>
            <a:pPr lvl="1"/>
            <a:r>
              <a:rPr lang="en-US" sz="1700" dirty="0"/>
              <a:t>We use a trigger emulation with a minimum bias run (without the hardware trigger running) so that we have an unbiased sample to analyze with different thresholds</a:t>
            </a:r>
          </a:p>
        </p:txBody>
      </p:sp>
      <p:sp>
        <p:nvSpPr>
          <p:cNvPr id="6" name="Slide Number Placeholder 5">
            <a:extLst>
              <a:ext uri="{FF2B5EF4-FFF2-40B4-BE49-F238E27FC236}">
                <a16:creationId xmlns:a16="http://schemas.microsoft.com/office/drawing/2014/main" id="{59240476-D2BA-0685-BE5A-4E915C06D17A}"/>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746862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FAA2-1C48-D828-7228-B43F72F0CF6C}"/>
              </a:ext>
            </a:extLst>
          </p:cNvPr>
          <p:cNvSpPr>
            <a:spLocks noGrp="1"/>
          </p:cNvSpPr>
          <p:nvPr>
            <p:ph type="title"/>
          </p:nvPr>
        </p:nvSpPr>
        <p:spPr>
          <a:xfrm>
            <a:off x="838200" y="0"/>
            <a:ext cx="10515600" cy="1325563"/>
          </a:xfrm>
        </p:spPr>
        <p:txBody>
          <a:bodyPr/>
          <a:lstStyle/>
          <a:p>
            <a:r>
              <a:rPr lang="en-US" dirty="0"/>
              <a:t>Goals</a:t>
            </a:r>
          </a:p>
        </p:txBody>
      </p:sp>
      <p:sp>
        <p:nvSpPr>
          <p:cNvPr id="3" name="Content Placeholder 2">
            <a:extLst>
              <a:ext uri="{FF2B5EF4-FFF2-40B4-BE49-F238E27FC236}">
                <a16:creationId xmlns:a16="http://schemas.microsoft.com/office/drawing/2014/main" id="{58650437-4C6D-64ED-8B17-479B5F97BA66}"/>
              </a:ext>
            </a:extLst>
          </p:cNvPr>
          <p:cNvSpPr>
            <a:spLocks noGrp="1"/>
          </p:cNvSpPr>
          <p:nvPr>
            <p:ph idx="1"/>
          </p:nvPr>
        </p:nvSpPr>
        <p:spPr>
          <a:xfrm>
            <a:off x="838200" y="1325563"/>
            <a:ext cx="10515600" cy="4851400"/>
          </a:xfrm>
        </p:spPr>
        <p:txBody>
          <a:bodyPr>
            <a:normAutofit/>
          </a:bodyPr>
          <a:lstStyle/>
          <a:p>
            <a:r>
              <a:rPr lang="en-US" dirty="0">
                <a:ea typeface="Cambria Math" panose="02040503050406030204" pitchFamily="18" charset="0"/>
              </a:rPr>
              <a:t>Cathode-Crossing Tracks</a:t>
            </a:r>
          </a:p>
          <a:p>
            <a:pPr lvl="1"/>
            <a:r>
              <a:rPr lang="en-US" dirty="0">
                <a:ea typeface="Cambria Math" panose="02040503050406030204" pitchFamily="18" charset="0"/>
              </a:rPr>
              <a:t>These are currently the only tracks for which we can reconstruct the time of the track (t0), so the only tracks that we can match to the corresponding PMT flashes and emulate the trigger performance for. </a:t>
            </a:r>
          </a:p>
          <a:p>
            <a:pPr lvl="1"/>
            <a:r>
              <a:rPr lang="en-US" dirty="0">
                <a:ea typeface="Cambria Math" panose="02040503050406030204" pitchFamily="18" charset="0"/>
              </a:rPr>
              <a:t>Recreate efficiency plot v. track length by J. Zettlemoyer</a:t>
            </a:r>
          </a:p>
          <a:p>
            <a:pPr lvl="1"/>
            <a:r>
              <a:rPr lang="en-US" dirty="0">
                <a:ea typeface="Cambria Math" panose="02040503050406030204" pitchFamily="18" charset="0"/>
              </a:rPr>
              <a:t>Explore trigger efficiency as a function of other variables</a:t>
            </a:r>
            <a:endParaRPr lang="en-US" dirty="0"/>
          </a:p>
          <a:p>
            <a:r>
              <a:rPr lang="en-US" dirty="0"/>
              <a:t>CRT-matched tracks</a:t>
            </a:r>
          </a:p>
          <a:p>
            <a:pPr lvl="1"/>
            <a:r>
              <a:rPr lang="en-US" dirty="0"/>
              <a:t>Explore trigger efficiency for a larger variety of tracks (less restrictive sample)</a:t>
            </a:r>
          </a:p>
          <a:p>
            <a:pPr lvl="2"/>
            <a:r>
              <a:rPr lang="en-US" dirty="0"/>
              <a:t>The CRT (cosmic ray tagger) is on the outside of the detector, and when we combine the data it collects with the data from the TPCs we can reconstruct the times of tracks that did not cross the cathode. This allows us to analyze a more general sample.</a:t>
            </a:r>
          </a:p>
          <a:p>
            <a:pPr lvl="1"/>
            <a:r>
              <a:rPr lang="en-US" dirty="0"/>
              <a:t>This sample is not yet ready, so I have been working with the cathode-crossing track data so far</a:t>
            </a:r>
          </a:p>
        </p:txBody>
      </p:sp>
      <p:sp>
        <p:nvSpPr>
          <p:cNvPr id="4" name="Slide Number Placeholder 3">
            <a:extLst>
              <a:ext uri="{FF2B5EF4-FFF2-40B4-BE49-F238E27FC236}">
                <a16:creationId xmlns:a16="http://schemas.microsoft.com/office/drawing/2014/main" id="{EEBEEAAC-5FD8-E859-81AC-3493B75F118B}"/>
              </a:ext>
            </a:extLst>
          </p:cNvPr>
          <p:cNvSpPr>
            <a:spLocks noGrp="1"/>
          </p:cNvSpPr>
          <p:nvPr>
            <p:ph type="sldNum" sz="quarter" idx="12"/>
          </p:nvPr>
        </p:nvSpPr>
        <p:spPr/>
        <p:txBody>
          <a:bodyPr/>
          <a:lstStyle/>
          <a:p>
            <a:fld id="{3C42EEBA-2012-6844-9078-D8C4990BCEAD}" type="slidenum">
              <a:rPr lang="en-US" smtClean="0"/>
              <a:t>5</a:t>
            </a:fld>
            <a:endParaRPr lang="en-US" dirty="0"/>
          </a:p>
        </p:txBody>
      </p:sp>
    </p:spTree>
    <p:extLst>
      <p:ext uri="{BB962C8B-B14F-4D97-AF65-F5344CB8AC3E}">
        <p14:creationId xmlns:p14="http://schemas.microsoft.com/office/powerpoint/2010/main" val="2378939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BD6A-BCFD-C37B-2B43-BA7F48C86EC4}"/>
              </a:ext>
            </a:extLst>
          </p:cNvPr>
          <p:cNvSpPr>
            <a:spLocks noGrp="1"/>
          </p:cNvSpPr>
          <p:nvPr>
            <p:ph type="title"/>
          </p:nvPr>
        </p:nvSpPr>
        <p:spPr>
          <a:xfrm>
            <a:off x="838200" y="18255"/>
            <a:ext cx="10515600" cy="1235076"/>
          </a:xfrm>
        </p:spPr>
        <p:txBody>
          <a:bodyPr>
            <a:normAutofit/>
          </a:bodyPr>
          <a:lstStyle/>
          <a:p>
            <a:r>
              <a:rPr lang="en-US" dirty="0"/>
              <a:t>Methods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9A7DE9-53DB-7179-3D68-F3BE243DE480}"/>
                  </a:ext>
                </a:extLst>
              </p:cNvPr>
              <p:cNvSpPr>
                <a:spLocks noGrp="1"/>
              </p:cNvSpPr>
              <p:nvPr>
                <p:ph idx="1"/>
              </p:nvPr>
            </p:nvSpPr>
            <p:spPr>
              <a:xfrm>
                <a:off x="838200" y="1253331"/>
                <a:ext cx="10515600" cy="4351338"/>
              </a:xfrm>
            </p:spPr>
            <p:txBody>
              <a:bodyPr>
                <a:noAutofit/>
              </a:bodyPr>
              <a:lstStyle/>
              <a:p>
                <a:r>
                  <a:rPr lang="en-US" sz="2600" dirty="0"/>
                  <a:t>Data from minimum bias run 7232 </a:t>
                </a:r>
              </a:p>
              <a:p>
                <a:pPr lvl="1"/>
                <a:r>
                  <a:rPr lang="en-US" dirty="0"/>
                  <a:t>Full TPC readout (1.6 </a:t>
                </a:r>
                <a:r>
                  <a:rPr lang="en-US" dirty="0" err="1"/>
                  <a:t>ms</a:t>
                </a:r>
                <a:r>
                  <a:rPr lang="en-US" dirty="0"/>
                  <a:t>), Single PMT buffer readout (150 µs)</a:t>
                </a:r>
                <a:endParaRPr lang="en-US" sz="2200" dirty="0"/>
              </a:p>
              <a:p>
                <a:pPr lvl="1"/>
                <a:r>
                  <a:rPr lang="en-US" sz="2200" dirty="0"/>
                  <a:t>Data provided by J. Zettlemoyer, the same dataset he used</a:t>
                </a:r>
              </a:p>
              <a:p>
                <a:r>
                  <a:rPr lang="en-US" sz="2600" dirty="0"/>
                  <a:t>Plotted the efficiency of the emulated triggers given by the following formula:</a:t>
                </a:r>
              </a:p>
              <a:p>
                <a:pPr marL="0" indent="0">
                  <a:buNone/>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ea typeface="Cambria Math" panose="02040503050406030204" pitchFamily="18" charset="0"/>
                        </a:rPr>
                        <m:t>𝜖</m:t>
                      </m:r>
                      <m:r>
                        <a:rPr lang="en-US" sz="2200" b="0" i="1" smtClean="0">
                          <a:latin typeface="Cambria Math" panose="02040503050406030204" pitchFamily="18" charset="0"/>
                          <a:ea typeface="Cambria Math" panose="02040503050406030204" pitchFamily="18" charset="0"/>
                        </a:rPr>
                        <m:t>=</m:t>
                      </m:r>
                      <m:f>
                        <m:fPr>
                          <m:ctrlPr>
                            <a:rPr lang="en-US" sz="2200" b="0" i="1" smtClean="0">
                              <a:latin typeface="Cambria Math" panose="02040503050406030204" pitchFamily="18" charset="0"/>
                              <a:ea typeface="Cambria Math" panose="02040503050406030204" pitchFamily="18" charset="0"/>
                            </a:rPr>
                          </m:ctrlPr>
                        </m:fPr>
                        <m:num>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𝑇𝑃𝐶</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𝑡𝑟𝑎𝑐𝑘𝑠</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𝑤𝑖𝑡h</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𝑙𝑖𝑔h𝑡</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𝑖𝑛𝑓𝑜</m:t>
                              </m:r>
                            </m:e>
                          </m:d>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𝑤h𝑖𝑐h</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𝑤𝑜𝑢𝑙𝑑</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𝑓𝑖𝑟𝑒</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𝑡h𝑒</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𝑡𝑟𝑖𝑔𝑔𝑒𝑟</m:t>
                          </m:r>
                          <m:r>
                            <a:rPr lang="en-US" sz="2200" b="0" i="1" smtClean="0">
                              <a:latin typeface="Cambria Math" panose="02040503050406030204" pitchFamily="18" charset="0"/>
                              <a:ea typeface="Cambria Math" panose="02040503050406030204" pitchFamily="18" charset="0"/>
                            </a:rPr>
                            <m:t>)</m:t>
                          </m:r>
                        </m:num>
                        <m:den>
                          <m:r>
                            <a:rPr lang="en-US" sz="2200" b="0" i="1" smtClean="0">
                              <a:latin typeface="Cambria Math" panose="02040503050406030204" pitchFamily="18" charset="0"/>
                              <a:ea typeface="Cambria Math" panose="02040503050406030204" pitchFamily="18" charset="0"/>
                            </a:rPr>
                            <m:t>𝑇𝑃𝐶</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𝑡𝑟𝑎𝑐𝑘𝑠</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𝑤𝑖𝑡h</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𝑙𝑖𝑔h𝑡</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𝑖𝑛𝑓𝑜</m:t>
                          </m:r>
                        </m:den>
                      </m:f>
                    </m:oMath>
                  </m:oMathPara>
                </a14:m>
                <a:endParaRPr lang="en-US" sz="2200" b="0" dirty="0">
                  <a:ea typeface="Cambria Math" panose="02040503050406030204" pitchFamily="18" charset="0"/>
                </a:endParaRPr>
              </a:p>
              <a:p>
                <a:r>
                  <a:rPr lang="en-US" sz="2600" dirty="0">
                    <a:ea typeface="Cambria Math" panose="02040503050406030204" pitchFamily="18" charset="0"/>
                  </a:rPr>
                  <a:t>Only counted TPC tracks with t0 within -55 and 75 µs to fully contain a 20 µs interval for trigger evaluation</a:t>
                </a:r>
              </a:p>
              <a:p>
                <a:r>
                  <a:rPr lang="en-US" sz="2600" dirty="0">
                    <a:ea typeface="Cambria Math" panose="02040503050406030204" pitchFamily="18" charset="0"/>
                  </a:rPr>
                  <a:t>Estimated error in efficiency using an “exact” Clopper-Pearson interval with a confidence level of 68.3%</a:t>
                </a:r>
              </a:p>
            </p:txBody>
          </p:sp>
        </mc:Choice>
        <mc:Fallback>
          <p:sp>
            <p:nvSpPr>
              <p:cNvPr id="3" name="Content Placeholder 2">
                <a:extLst>
                  <a:ext uri="{FF2B5EF4-FFF2-40B4-BE49-F238E27FC236}">
                    <a16:creationId xmlns:a16="http://schemas.microsoft.com/office/drawing/2014/main" id="{639A7DE9-53DB-7179-3D68-F3BE243DE480}"/>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2"/>
                <a:stretch>
                  <a:fillRect l="-965" t="-2035" r="-1206" b="-40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6FB1A1B-8171-F739-E754-8CB1600C2B7F}"/>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905728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E3B37-FAA4-5F9D-A7D9-46912F5D43E0}"/>
              </a:ext>
            </a:extLst>
          </p:cNvPr>
          <p:cNvSpPr>
            <a:spLocks noGrp="1"/>
          </p:cNvSpPr>
          <p:nvPr>
            <p:ph type="title"/>
          </p:nvPr>
        </p:nvSpPr>
        <p:spPr/>
        <p:txBody>
          <a:bodyPr/>
          <a:lstStyle/>
          <a:p>
            <a:r>
              <a:rPr lang="en-US" dirty="0"/>
              <a:t>Efficiency Plots</a:t>
            </a:r>
          </a:p>
        </p:txBody>
      </p:sp>
      <p:sp>
        <p:nvSpPr>
          <p:cNvPr id="3" name="Text Placeholder 2">
            <a:extLst>
              <a:ext uri="{FF2B5EF4-FFF2-40B4-BE49-F238E27FC236}">
                <a16:creationId xmlns:a16="http://schemas.microsoft.com/office/drawing/2014/main" id="{21D9336A-4A11-5DD0-1297-CD12077545DB}"/>
              </a:ext>
            </a:extLst>
          </p:cNvPr>
          <p:cNvSpPr>
            <a:spLocks noGrp="1"/>
          </p:cNvSpPr>
          <p:nvPr>
            <p:ph type="body" idx="1"/>
          </p:nvPr>
        </p:nvSpPr>
        <p:spPr/>
        <p:txBody>
          <a:bodyPr/>
          <a:lstStyle/>
          <a:p>
            <a:r>
              <a:rPr lang="en-US" dirty="0"/>
              <a:t>Using reconstructed cathode-crossing tracks from a minimum-bias data run with different trigger emulations, comparing East and West cryostats</a:t>
            </a:r>
          </a:p>
        </p:txBody>
      </p:sp>
      <p:sp>
        <p:nvSpPr>
          <p:cNvPr id="4" name="Slide Number Placeholder 3">
            <a:extLst>
              <a:ext uri="{FF2B5EF4-FFF2-40B4-BE49-F238E27FC236}">
                <a16:creationId xmlns:a16="http://schemas.microsoft.com/office/drawing/2014/main" id="{F2357285-9A7A-8875-7335-C1F74F7EB752}"/>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1597986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3A1EB77-45EA-8063-6CE6-31D090AD4D0A}"/>
              </a:ext>
            </a:extLst>
          </p:cNvPr>
          <p:cNvPicPr>
            <a:picLocks noChangeAspect="1"/>
          </p:cNvPicPr>
          <p:nvPr/>
        </p:nvPicPr>
        <p:blipFill>
          <a:blip r:embed="rId3"/>
          <a:stretch>
            <a:fillRect/>
          </a:stretch>
        </p:blipFill>
        <p:spPr>
          <a:xfrm>
            <a:off x="6346920" y="1981144"/>
            <a:ext cx="4850398" cy="4850398"/>
          </a:xfrm>
          <a:prstGeom prst="rect">
            <a:avLst/>
          </a:prstGeom>
        </p:spPr>
      </p:pic>
      <p:pic>
        <p:nvPicPr>
          <p:cNvPr id="33" name="Picture 32">
            <a:extLst>
              <a:ext uri="{FF2B5EF4-FFF2-40B4-BE49-F238E27FC236}">
                <a16:creationId xmlns:a16="http://schemas.microsoft.com/office/drawing/2014/main" id="{06DD646F-5437-B3B6-F3E6-B061AD99B737}"/>
              </a:ext>
            </a:extLst>
          </p:cNvPr>
          <p:cNvPicPr>
            <a:picLocks noChangeAspect="1"/>
          </p:cNvPicPr>
          <p:nvPr/>
        </p:nvPicPr>
        <p:blipFill>
          <a:blip r:embed="rId4"/>
          <a:stretch>
            <a:fillRect/>
          </a:stretch>
        </p:blipFill>
        <p:spPr>
          <a:xfrm>
            <a:off x="1160383" y="1980362"/>
            <a:ext cx="4842035" cy="4842035"/>
          </a:xfrm>
          <a:prstGeom prst="rect">
            <a:avLst/>
          </a:prstGeom>
        </p:spPr>
      </p:pic>
      <p:sp>
        <p:nvSpPr>
          <p:cNvPr id="2" name="Title 1">
            <a:extLst>
              <a:ext uri="{FF2B5EF4-FFF2-40B4-BE49-F238E27FC236}">
                <a16:creationId xmlns:a16="http://schemas.microsoft.com/office/drawing/2014/main" id="{61C896B4-9595-0591-B9AF-A2665F617E03}"/>
              </a:ext>
            </a:extLst>
          </p:cNvPr>
          <p:cNvSpPr>
            <a:spLocks noGrp="1"/>
          </p:cNvSpPr>
          <p:nvPr>
            <p:ph type="title"/>
          </p:nvPr>
        </p:nvSpPr>
        <p:spPr>
          <a:xfrm>
            <a:off x="838200" y="-4207"/>
            <a:ext cx="10515600" cy="861457"/>
          </a:xfrm>
        </p:spPr>
        <p:txBody>
          <a:bodyPr/>
          <a:lstStyle/>
          <a:p>
            <a:r>
              <a:rPr lang="en-US" dirty="0"/>
              <a:t>Track length</a:t>
            </a:r>
          </a:p>
        </p:txBody>
      </p:sp>
      <p:sp>
        <p:nvSpPr>
          <p:cNvPr id="11" name="TextBox 10">
            <a:extLst>
              <a:ext uri="{FF2B5EF4-FFF2-40B4-BE49-F238E27FC236}">
                <a16:creationId xmlns:a16="http://schemas.microsoft.com/office/drawing/2014/main" id="{5CA5F00E-39E6-D5E1-D556-3D0399BEB156}"/>
              </a:ext>
            </a:extLst>
          </p:cNvPr>
          <p:cNvSpPr txBox="1"/>
          <p:nvPr/>
        </p:nvSpPr>
        <p:spPr>
          <a:xfrm>
            <a:off x="2900363" y="857250"/>
            <a:ext cx="184731" cy="369332"/>
          </a:xfrm>
          <a:prstGeom prst="rect">
            <a:avLst/>
          </a:prstGeom>
          <a:noFill/>
        </p:spPr>
        <p:txBody>
          <a:bodyPr wrap="none" rtlCol="0">
            <a:spAutoFit/>
          </a:bodyPr>
          <a:lstStyle/>
          <a:p>
            <a:endParaRPr lang="en-US" dirty="0"/>
          </a:p>
        </p:txBody>
      </p:sp>
      <p:sp>
        <p:nvSpPr>
          <p:cNvPr id="20" name="Title 13">
            <a:extLst>
              <a:ext uri="{FF2B5EF4-FFF2-40B4-BE49-F238E27FC236}">
                <a16:creationId xmlns:a16="http://schemas.microsoft.com/office/drawing/2014/main" id="{5B834FBE-8651-4FC1-9146-F3C8B34EC202}"/>
              </a:ext>
            </a:extLst>
          </p:cNvPr>
          <p:cNvSpPr txBox="1">
            <a:spLocks/>
          </p:cNvSpPr>
          <p:nvPr/>
        </p:nvSpPr>
        <p:spPr>
          <a:xfrm>
            <a:off x="838199" y="829230"/>
            <a:ext cx="11184468" cy="8614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t>There were very few (&lt;0.05%) tracks longer than 1000 cm, so I focused on tracks shorter than 1000 cm</a:t>
            </a:r>
          </a:p>
          <a:p>
            <a:pPr marL="342900" indent="-342900">
              <a:buFont typeface="Arial" panose="020B0604020202020204" pitchFamily="34" charset="0"/>
              <a:buChar char="•"/>
            </a:pPr>
            <a:r>
              <a:rPr lang="en-US" sz="2000" dirty="0"/>
              <a:t>Longer tracks have more energy and so we detect more light from them, so they’re easier to trigger</a:t>
            </a:r>
          </a:p>
          <a:p>
            <a:pPr marL="342900" indent="-342900">
              <a:buFont typeface="Arial" panose="020B0604020202020204" pitchFamily="34" charset="0"/>
              <a:buChar char="•"/>
            </a:pPr>
            <a:r>
              <a:rPr lang="en-US" sz="2000" dirty="0"/>
              <a:t>Cosmic muons are usually long but muons from neutrino events are not necessarily so</a:t>
            </a:r>
          </a:p>
        </p:txBody>
      </p:sp>
      <p:sp>
        <p:nvSpPr>
          <p:cNvPr id="22" name="Slide Number Placeholder 21">
            <a:extLst>
              <a:ext uri="{FF2B5EF4-FFF2-40B4-BE49-F238E27FC236}">
                <a16:creationId xmlns:a16="http://schemas.microsoft.com/office/drawing/2014/main" id="{A7FBF389-02F3-3964-09E6-C5CA38934B0C}"/>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Tree>
    <p:extLst>
      <p:ext uri="{BB962C8B-B14F-4D97-AF65-F5344CB8AC3E}">
        <p14:creationId xmlns:p14="http://schemas.microsoft.com/office/powerpoint/2010/main" val="174205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88EF2F-0FA9-BF17-7D5A-ECF1567095BC}"/>
              </a:ext>
            </a:extLst>
          </p:cNvPr>
          <p:cNvPicPr>
            <a:picLocks noChangeAspect="1"/>
          </p:cNvPicPr>
          <p:nvPr/>
        </p:nvPicPr>
        <p:blipFill>
          <a:blip r:embed="rId3"/>
          <a:stretch>
            <a:fillRect/>
          </a:stretch>
        </p:blipFill>
        <p:spPr>
          <a:xfrm>
            <a:off x="281898" y="1826044"/>
            <a:ext cx="4202724" cy="4202724"/>
          </a:xfrm>
          <a:prstGeom prst="rect">
            <a:avLst/>
          </a:prstGeom>
        </p:spPr>
      </p:pic>
      <p:pic>
        <p:nvPicPr>
          <p:cNvPr id="19" name="Picture 18">
            <a:extLst>
              <a:ext uri="{FF2B5EF4-FFF2-40B4-BE49-F238E27FC236}">
                <a16:creationId xmlns:a16="http://schemas.microsoft.com/office/drawing/2014/main" id="{29CE95C8-DBD5-6C35-A35E-7B2B6FA315B6}"/>
              </a:ext>
            </a:extLst>
          </p:cNvPr>
          <p:cNvPicPr>
            <a:picLocks noChangeAspect="1"/>
          </p:cNvPicPr>
          <p:nvPr/>
        </p:nvPicPr>
        <p:blipFill>
          <a:blip r:embed="rId4"/>
          <a:stretch>
            <a:fillRect/>
          </a:stretch>
        </p:blipFill>
        <p:spPr>
          <a:xfrm>
            <a:off x="4139652" y="1826044"/>
            <a:ext cx="4202724" cy="4202724"/>
          </a:xfrm>
          <a:prstGeom prst="rect">
            <a:avLst/>
          </a:prstGeom>
        </p:spPr>
      </p:pic>
      <p:sp>
        <p:nvSpPr>
          <p:cNvPr id="4" name="Slide Number Placeholder 3">
            <a:extLst>
              <a:ext uri="{FF2B5EF4-FFF2-40B4-BE49-F238E27FC236}">
                <a16:creationId xmlns:a16="http://schemas.microsoft.com/office/drawing/2014/main" id="{75664016-5C73-6A9A-A132-86FBF406A505}"/>
              </a:ext>
            </a:extLst>
          </p:cNvPr>
          <p:cNvSpPr>
            <a:spLocks noGrp="1"/>
          </p:cNvSpPr>
          <p:nvPr>
            <p:ph type="sldNum" sz="quarter" idx="12"/>
          </p:nvPr>
        </p:nvSpPr>
        <p:spPr/>
        <p:txBody>
          <a:bodyPr/>
          <a:lstStyle/>
          <a:p>
            <a:fld id="{3C42EEBA-2012-6844-9078-D8C4990BCEAD}" type="slidenum">
              <a:rPr lang="en-US" smtClean="0"/>
              <a:t>9</a:t>
            </a:fld>
            <a:endParaRPr lang="en-US" dirty="0"/>
          </a:p>
        </p:txBody>
      </p:sp>
      <p:sp>
        <p:nvSpPr>
          <p:cNvPr id="5" name="Title 13">
            <a:extLst>
              <a:ext uri="{FF2B5EF4-FFF2-40B4-BE49-F238E27FC236}">
                <a16:creationId xmlns:a16="http://schemas.microsoft.com/office/drawing/2014/main" id="{B263B7F5-C116-68DD-CA38-7C38464846EF}"/>
              </a:ext>
            </a:extLst>
          </p:cNvPr>
          <p:cNvSpPr txBox="1">
            <a:spLocks/>
          </p:cNvSpPr>
          <p:nvPr/>
        </p:nvSpPr>
        <p:spPr>
          <a:xfrm>
            <a:off x="838200" y="829230"/>
            <a:ext cx="10515600" cy="8614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dirty="0"/>
              <a:t>Recreated plot of trigger efficiencies by Jacob Zettlemoyer</a:t>
            </a:r>
          </a:p>
        </p:txBody>
      </p:sp>
      <p:pic>
        <p:nvPicPr>
          <p:cNvPr id="6" name="Picture 5" descr="Chart&#10;&#10;Description automatically generated">
            <a:extLst>
              <a:ext uri="{FF2B5EF4-FFF2-40B4-BE49-F238E27FC236}">
                <a16:creationId xmlns:a16="http://schemas.microsoft.com/office/drawing/2014/main" id="{C1BE5FD7-357B-CCF1-0DC5-883E000009E2}"/>
              </a:ext>
            </a:extLst>
          </p:cNvPr>
          <p:cNvPicPr>
            <a:picLocks noChangeAspect="1"/>
          </p:cNvPicPr>
          <p:nvPr/>
        </p:nvPicPr>
        <p:blipFill rotWithShape="1">
          <a:blip r:embed="rId5"/>
          <a:srcRect b="2916"/>
          <a:stretch/>
        </p:blipFill>
        <p:spPr>
          <a:xfrm>
            <a:off x="7982010" y="2836112"/>
            <a:ext cx="4045867" cy="3032248"/>
          </a:xfrm>
          <a:prstGeom prst="rect">
            <a:avLst/>
          </a:prstGeom>
        </p:spPr>
      </p:pic>
      <p:sp>
        <p:nvSpPr>
          <p:cNvPr id="8" name="Title 1">
            <a:extLst>
              <a:ext uri="{FF2B5EF4-FFF2-40B4-BE49-F238E27FC236}">
                <a16:creationId xmlns:a16="http://schemas.microsoft.com/office/drawing/2014/main" id="{F0A0F198-D650-2F90-B483-AD65EA80B8E9}"/>
              </a:ext>
            </a:extLst>
          </p:cNvPr>
          <p:cNvSpPr>
            <a:spLocks noGrp="1"/>
          </p:cNvSpPr>
          <p:nvPr>
            <p:ph type="title"/>
          </p:nvPr>
        </p:nvSpPr>
        <p:spPr>
          <a:xfrm>
            <a:off x="838200" y="-4207"/>
            <a:ext cx="10515600" cy="861457"/>
          </a:xfrm>
        </p:spPr>
        <p:txBody>
          <a:bodyPr/>
          <a:lstStyle/>
          <a:p>
            <a:r>
              <a:rPr lang="en-US" dirty="0"/>
              <a:t>Track length</a:t>
            </a:r>
          </a:p>
        </p:txBody>
      </p:sp>
    </p:spTree>
    <p:extLst>
      <p:ext uri="{BB962C8B-B14F-4D97-AF65-F5344CB8AC3E}">
        <p14:creationId xmlns:p14="http://schemas.microsoft.com/office/powerpoint/2010/main" val="2340292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12149</TotalTime>
  <Words>2387</Words>
  <Application>Microsoft Macintosh PowerPoint</Application>
  <PresentationFormat>Widescreen</PresentationFormat>
  <Paragraphs>251</Paragraphs>
  <Slides>34</Slides>
  <Notes>19</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Summer Progress Report: Trigger Efficiency Analysis</vt:lpstr>
      <vt:lpstr>About Me</vt:lpstr>
      <vt:lpstr>ICARUS</vt:lpstr>
      <vt:lpstr>Motivation</vt:lpstr>
      <vt:lpstr>Goals</vt:lpstr>
      <vt:lpstr>Methods</vt:lpstr>
      <vt:lpstr>Efficiency Plots</vt:lpstr>
      <vt:lpstr>Track length</vt:lpstr>
      <vt:lpstr>Track length</vt:lpstr>
      <vt:lpstr>PowerPoint Presentation</vt:lpstr>
      <vt:lpstr>PowerPoint Presentation</vt:lpstr>
      <vt:lpstr>PowerPoint Presentation</vt:lpstr>
      <vt:lpstr>X-position of the cathode</vt:lpstr>
      <vt:lpstr>PowerPoint Presentation</vt:lpstr>
      <vt:lpstr>PowerPoint Presentation</vt:lpstr>
      <vt:lpstr>PowerPoint Presentation</vt:lpstr>
      <vt:lpstr>PowerPoint Presentation</vt:lpstr>
      <vt:lpstr>PowerPoint Presentation</vt:lpstr>
      <vt:lpstr>Additional Slides</vt:lpstr>
      <vt:lpstr>PowerPoint Presentation</vt:lpstr>
      <vt:lpstr>Track-Flash Matching Algorithms</vt:lpstr>
      <vt:lpstr>Two matching algorithms: location and time based</vt:lpstr>
      <vt:lpstr>PowerPoint Presentation</vt:lpstr>
      <vt:lpstr>PowerPoint Presentation</vt:lpstr>
      <vt:lpstr>PowerPoint Presentation</vt:lpstr>
      <vt:lpstr>PowerPoint Presentation</vt:lpstr>
      <vt:lpstr>PowerPoint Presentation</vt:lpstr>
      <vt:lpstr>PowerPoint Presentation</vt:lpstr>
      <vt:lpstr>Distribution of flashes is not uniform - it is concentrated close to where the PMTs are located</vt:lpstr>
      <vt:lpstr>Y-Z Positions of Tracks</vt:lpstr>
      <vt:lpstr>Distance between track and flash peaks at 0-20 cm with a smaller peak at 50-80 cm. We don’t fully understand what is causing this second peak, but it is independent of the z-position of the flash.</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 7232 Efficiency Exploration</dc:title>
  <dc:creator>Tanvi Krishnan</dc:creator>
  <cp:lastModifiedBy>Tanvi Krishnan</cp:lastModifiedBy>
  <cp:revision>23</cp:revision>
  <dcterms:created xsi:type="dcterms:W3CDTF">2022-07-05T23:45:01Z</dcterms:created>
  <dcterms:modified xsi:type="dcterms:W3CDTF">2022-07-16T03:56:23Z</dcterms:modified>
</cp:coreProperties>
</file>